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5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8288000" cy="10287000"/>
  <p:notesSz cx="6858000" cy="9144000"/>
  <p:embeddedFontLst>
    <p:embeddedFont>
      <p:font typeface="Lato Bold" panose="020B0604020202020204" charset="0"/>
      <p:regular r:id="rId22"/>
    </p:embeddedFont>
    <p:embeddedFont>
      <p:font typeface="Alegreya Bold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ato" panose="020B0604020202020204" charset="0"/>
      <p:regular r:id="rId28"/>
      <p:bold r:id="rId29"/>
      <p:italic r:id="rId30"/>
      <p:boldItalic r:id="rId31"/>
    </p:embeddedFont>
    <p:embeddedFont>
      <p:font typeface="Alegreya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1578" y="2959823"/>
            <a:ext cx="17054421" cy="2950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541"/>
              </a:lnSpc>
            </a:pPr>
            <a:r>
              <a:rPr lang="en-US" sz="9600" dirty="0" err="1">
                <a:solidFill>
                  <a:srgbClr val="241452"/>
                </a:solidFill>
                <a:latin typeface="Alegreya Bold"/>
              </a:rPr>
              <a:t>Қазақ</a:t>
            </a:r>
            <a:r>
              <a:rPr lang="en-US" sz="9600" dirty="0">
                <a:solidFill>
                  <a:srgbClr val="241452"/>
                </a:solidFill>
                <a:latin typeface="Alegreya Bold"/>
              </a:rPr>
              <a:t> </a:t>
            </a:r>
            <a:r>
              <a:rPr lang="en-US" sz="9600" dirty="0" err="1">
                <a:solidFill>
                  <a:srgbClr val="241452"/>
                </a:solidFill>
                <a:latin typeface="Alegreya Bold"/>
              </a:rPr>
              <a:t>тілінде</a:t>
            </a:r>
            <a:r>
              <a:rPr lang="kk-KZ" sz="9600" dirty="0">
                <a:solidFill>
                  <a:srgbClr val="241452"/>
                </a:solidFill>
                <a:latin typeface="Alegreya Bold"/>
              </a:rPr>
              <a:t> зоонимдердің қолданылу ерекшеліктері</a:t>
            </a:r>
            <a:endParaRPr lang="en-US" sz="9600" dirty="0">
              <a:solidFill>
                <a:srgbClr val="241452"/>
              </a:solidFill>
              <a:latin typeface="Alegreya Bold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0" y="7609938"/>
            <a:ext cx="18288000" cy="2677062"/>
          </a:xfrm>
          <a:prstGeom prst="rect">
            <a:avLst/>
          </a:prstGeom>
          <a:solidFill>
            <a:srgbClr val="927AD4"/>
          </a:solidFill>
        </p:spPr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19120" y="2959823"/>
            <a:ext cx="5056006" cy="61099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834947" y="1007291"/>
            <a:ext cx="424353" cy="410148"/>
            <a:chOff x="0" y="0"/>
            <a:chExt cx="565804" cy="546864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962025"/>
            <a:ext cx="9029334" cy="523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Lato"/>
              </a:rPr>
              <a:t>Шетпе Гимназиясы КММ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1579" y="8598918"/>
            <a:ext cx="8115300" cy="57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dirty="0" err="1">
                <a:solidFill>
                  <a:srgbClr val="FFFFFF"/>
                </a:solidFill>
                <a:latin typeface="Lato"/>
              </a:rPr>
              <a:t>Дайындаған</a:t>
            </a:r>
            <a:r>
              <a:rPr lang="en-US" sz="3600" dirty="0">
                <a:solidFill>
                  <a:srgbClr val="FFFFFF"/>
                </a:solidFill>
                <a:latin typeface="Lato"/>
              </a:rPr>
              <a:t>: </a:t>
            </a:r>
            <a:r>
              <a:rPr lang="kk-KZ" sz="3600" dirty="0">
                <a:solidFill>
                  <a:srgbClr val="FFFFFF"/>
                </a:solidFill>
                <a:latin typeface="Lato"/>
              </a:rPr>
              <a:t>Бекқожина Шұғыла</a:t>
            </a:r>
            <a:endParaRPr lang="en-US" sz="3600" dirty="0">
              <a:solidFill>
                <a:srgbClr val="FFFFFF"/>
              </a:solidFill>
              <a:latin typeface="Lato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997400" y="8888983"/>
            <a:ext cx="589479" cy="195074"/>
            <a:chOff x="0" y="0"/>
            <a:chExt cx="1297145" cy="429260"/>
          </a:xfrm>
        </p:grpSpPr>
        <p:sp>
          <p:nvSpPr>
            <p:cNvPr id="12" name="Freeform 12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34947" y="1007291"/>
            <a:ext cx="424353" cy="410148"/>
            <a:chOff x="0" y="0"/>
            <a:chExt cx="565804" cy="54686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3183479"/>
            <a:ext cx="5461027" cy="3071789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21118" b="-21118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964825" y="3183479"/>
            <a:ext cx="5461027" cy="3071789"/>
            <a:chOff x="0" y="0"/>
            <a:chExt cx="112890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673" b="-16673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65409" y="3438248"/>
            <a:ext cx="3377964" cy="45341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56895" y="5863711"/>
            <a:ext cx="3002405" cy="29761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32011" y="7152285"/>
            <a:ext cx="1830226" cy="200847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0" y="6653042"/>
            <a:ext cx="6570882" cy="5111040"/>
            <a:chOff x="0" y="0"/>
            <a:chExt cx="8761176" cy="681472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8761176" cy="6801029"/>
              <a:chOff x="0" y="0"/>
              <a:chExt cx="3757771" cy="291704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757771" cy="2917041"/>
              </a:xfrm>
              <a:custGeom>
                <a:avLst/>
                <a:gdLst/>
                <a:ahLst/>
                <a:cxnLst/>
                <a:rect l="l" t="t" r="r" b="b"/>
                <a:pathLst>
                  <a:path w="3757771" h="2917041">
                    <a:moveTo>
                      <a:pt x="3633312" y="2917041"/>
                    </a:moveTo>
                    <a:lnTo>
                      <a:pt x="124460" y="2917041"/>
                    </a:lnTo>
                    <a:cubicBezTo>
                      <a:pt x="55880" y="2917041"/>
                      <a:pt x="0" y="2861161"/>
                      <a:pt x="0" y="279258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633312" y="0"/>
                    </a:lnTo>
                    <a:cubicBezTo>
                      <a:pt x="3701891" y="0"/>
                      <a:pt x="3757771" y="55880"/>
                      <a:pt x="3757771" y="124460"/>
                    </a:cubicBezTo>
                    <a:lnTo>
                      <a:pt x="3757771" y="2792581"/>
                    </a:lnTo>
                    <a:cubicBezTo>
                      <a:pt x="3757771" y="2861161"/>
                      <a:pt x="3701891" y="2917041"/>
                      <a:pt x="3633312" y="291704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509420" y="423824"/>
              <a:ext cx="7274069" cy="6390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30"/>
                </a:lnSpc>
              </a:pPr>
              <a:r>
                <a:rPr lang="en-US" sz="3254" dirty="0">
                  <a:solidFill>
                    <a:srgbClr val="241452"/>
                  </a:solidFill>
                  <a:latin typeface="Alegreya Bold"/>
                </a:rPr>
                <a:t>1.Дене </a:t>
              </a:r>
              <a:r>
                <a:rPr lang="en-US" sz="3254" dirty="0" err="1">
                  <a:solidFill>
                    <a:srgbClr val="241452"/>
                  </a:solidFill>
                  <a:latin typeface="Alegreya Bold"/>
                </a:rPr>
                <a:t>бітіміне,кемістігіне</a:t>
              </a:r>
              <a:r>
                <a:rPr lang="en-US" sz="3254" dirty="0">
                  <a:solidFill>
                    <a:srgbClr val="241452"/>
                  </a:solidFill>
                  <a:latin typeface="Alegreya Bold"/>
                </a:rPr>
                <a:t> </a:t>
              </a:r>
              <a:r>
                <a:rPr lang="en-US" sz="3254" dirty="0" err="1">
                  <a:solidFill>
                    <a:srgbClr val="241452"/>
                  </a:solidFill>
                  <a:latin typeface="Alegreya Bold"/>
                </a:rPr>
                <a:t>қарай</a:t>
              </a:r>
              <a:r>
                <a:rPr lang="kk-KZ" sz="3254" dirty="0">
                  <a:solidFill>
                    <a:srgbClr val="241452"/>
                  </a:solidFill>
                  <a:latin typeface="Alegreya Bold"/>
                </a:rPr>
                <a:t>(Мәнерсіз бие,ақтандыр бие-сүті аз,сүті жоқ бие)</a:t>
              </a:r>
              <a:endParaRPr lang="en-US" sz="3254" dirty="0">
                <a:solidFill>
                  <a:srgbClr val="241452"/>
                </a:solidFill>
                <a:latin typeface="Alegreya Bold"/>
              </a:endParaRPr>
            </a:p>
            <a:p>
              <a:pPr>
                <a:lnSpc>
                  <a:spcPts val="4230"/>
                </a:lnSpc>
              </a:pPr>
              <a:r>
                <a:rPr lang="en-US" sz="3254" dirty="0">
                  <a:solidFill>
                    <a:srgbClr val="241452"/>
                  </a:solidFill>
                  <a:latin typeface="Alegreya Bold"/>
                </a:rPr>
                <a:t>2.Үлкен-кішілігіне </a:t>
              </a:r>
              <a:r>
                <a:rPr lang="en-US" sz="3254" dirty="0" err="1">
                  <a:solidFill>
                    <a:srgbClr val="241452"/>
                  </a:solidFill>
                  <a:latin typeface="Alegreya Bold"/>
                </a:rPr>
                <a:t>қарай</a:t>
              </a:r>
              <a:r>
                <a:rPr lang="kk-KZ" sz="3254" dirty="0">
                  <a:solidFill>
                    <a:srgbClr val="241452"/>
                  </a:solidFill>
                  <a:latin typeface="Alegreya Bold"/>
                </a:rPr>
                <a:t>(құлын,жабағы,тай,құнан,дөнен,сәурік,бесті).</a:t>
              </a:r>
              <a:endParaRPr lang="en-US" sz="3254" dirty="0">
                <a:solidFill>
                  <a:srgbClr val="241452"/>
                </a:solidFill>
                <a:latin typeface="Alegreya Bold"/>
              </a:endParaRPr>
            </a:p>
            <a:p>
              <a:pPr>
                <a:lnSpc>
                  <a:spcPts val="3970"/>
                </a:lnSpc>
              </a:pPr>
              <a:endParaRPr lang="en-US" sz="3254" dirty="0">
                <a:solidFill>
                  <a:srgbClr val="241452"/>
                </a:solidFill>
                <a:latin typeface="Alegreya Bold"/>
              </a:endParaRPr>
            </a:p>
            <a:p>
              <a:pPr>
                <a:lnSpc>
                  <a:spcPts val="3970"/>
                </a:lnSpc>
              </a:pPr>
              <a:endParaRPr lang="en-US" sz="3254" dirty="0">
                <a:solidFill>
                  <a:srgbClr val="241452"/>
                </a:solidFill>
                <a:latin typeface="Alegreya Bold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998413" y="6653043"/>
            <a:ext cx="5464026" cy="4730401"/>
            <a:chOff x="48782" y="39525"/>
            <a:chExt cx="7285369" cy="6307201"/>
          </a:xfrm>
        </p:grpSpPr>
        <p:grpSp>
          <p:nvGrpSpPr>
            <p:cNvPr id="18" name="Group 18"/>
            <p:cNvGrpSpPr/>
            <p:nvPr/>
          </p:nvGrpSpPr>
          <p:grpSpPr>
            <a:xfrm>
              <a:off x="48782" y="39525"/>
              <a:ext cx="7285369" cy="6307201"/>
              <a:chOff x="19972" y="16182"/>
              <a:chExt cx="2982742" cy="258226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9972" y="16182"/>
                <a:ext cx="2982742" cy="2582265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2582265">
                    <a:moveTo>
                      <a:pt x="2858281" y="2582265"/>
                    </a:moveTo>
                    <a:lnTo>
                      <a:pt x="124460" y="2582265"/>
                    </a:lnTo>
                    <a:cubicBezTo>
                      <a:pt x="55880" y="2582265"/>
                      <a:pt x="0" y="2526385"/>
                      <a:pt x="0" y="245780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2" y="0"/>
                      <a:pt x="2982742" y="55880"/>
                      <a:pt x="2982742" y="124460"/>
                    </a:cubicBezTo>
                    <a:lnTo>
                      <a:pt x="2982742" y="2457805"/>
                    </a:lnTo>
                    <a:cubicBezTo>
                      <a:pt x="2982742" y="2526386"/>
                      <a:pt x="2926862" y="2582265"/>
                      <a:pt x="2858282" y="258226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554737" y="435389"/>
              <a:ext cx="6101212" cy="42934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kk-KZ" sz="3200" dirty="0">
                  <a:solidFill>
                    <a:srgbClr val="241452"/>
                  </a:solidFill>
                  <a:latin typeface="Alegreya Bold"/>
                </a:rPr>
                <a:t>3</a:t>
              </a:r>
              <a:r>
                <a:rPr lang="en-US" sz="3200" dirty="0">
                  <a:solidFill>
                    <a:srgbClr val="241452"/>
                  </a:solidFill>
                  <a:latin typeface="Alegreya Bold"/>
                </a:rPr>
                <a:t>.</a:t>
              </a:r>
              <a:r>
                <a:rPr lang="kk-KZ" sz="3200" dirty="0">
                  <a:solidFill>
                    <a:srgbClr val="241452"/>
                  </a:solidFill>
                  <a:latin typeface="Alegreya Bold"/>
                </a:rPr>
                <a:t>Тұқымына</a:t>
              </a:r>
              <a:r>
                <a:rPr lang="en-US" sz="3200" dirty="0">
                  <a:solidFill>
                    <a:srgbClr val="241452"/>
                  </a:solidFill>
                  <a:latin typeface="Alegreya Bold"/>
                </a:rPr>
                <a:t> </a:t>
              </a:r>
              <a:r>
                <a:rPr lang="en-US" sz="3200" dirty="0" err="1">
                  <a:solidFill>
                    <a:srgbClr val="241452"/>
                  </a:solidFill>
                  <a:latin typeface="Alegreya Bold"/>
                </a:rPr>
                <a:t>қарай</a:t>
              </a:r>
              <a:r>
                <a:rPr lang="kk-KZ" sz="3200" dirty="0">
                  <a:solidFill>
                    <a:srgbClr val="241452"/>
                  </a:solidFill>
                  <a:latin typeface="Alegreya Bold"/>
                </a:rPr>
                <a:t>:Арғымақ,қазанат,жабы,тобышақ,текежәуміт,қазақы ат,қарабайыр,пырақ,дүлдүл және т.б бөлінеді.</a:t>
              </a:r>
              <a:endParaRPr lang="en-US" sz="3200" dirty="0">
                <a:solidFill>
                  <a:srgbClr val="241452"/>
                </a:solidFill>
                <a:latin typeface="Alegreya Bold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31698" y="1019175"/>
            <a:ext cx="1407509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241452"/>
                </a:solidFill>
                <a:latin typeface="Lato Bold"/>
              </a:rPr>
              <a:t>Жылқыға қойылатын атаулар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34947" y="1007291"/>
            <a:ext cx="424353" cy="410148"/>
            <a:chOff x="0" y="0"/>
            <a:chExt cx="565804" cy="54686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31698" y="3183479"/>
            <a:ext cx="5461027" cy="3071789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61011" b="-61011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964825" y="3183479"/>
            <a:ext cx="5461027" cy="3071789"/>
            <a:chOff x="0" y="0"/>
            <a:chExt cx="112890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23125" b="-23125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65409" y="3438248"/>
            <a:ext cx="3377964" cy="45341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56895" y="5863711"/>
            <a:ext cx="3002405" cy="29761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32011" y="7152285"/>
            <a:ext cx="1830226" cy="200847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028700" y="6623399"/>
            <a:ext cx="5464025" cy="3546654"/>
            <a:chOff x="0" y="0"/>
            <a:chExt cx="7285367" cy="472887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7285367" cy="4211701"/>
              <a:chOff x="0" y="0"/>
              <a:chExt cx="2982741" cy="172433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982742" cy="1724335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724335">
                    <a:moveTo>
                      <a:pt x="2858281" y="1724335"/>
                    </a:moveTo>
                    <a:lnTo>
                      <a:pt x="124460" y="1724335"/>
                    </a:lnTo>
                    <a:cubicBezTo>
                      <a:pt x="55880" y="1724335"/>
                      <a:pt x="0" y="1668455"/>
                      <a:pt x="0" y="159987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2" y="0"/>
                      <a:pt x="2982742" y="55880"/>
                      <a:pt x="2982742" y="124460"/>
                    </a:cubicBezTo>
                    <a:lnTo>
                      <a:pt x="2982742" y="1599876"/>
                    </a:lnTo>
                    <a:cubicBezTo>
                      <a:pt x="2982742" y="1668456"/>
                      <a:pt x="2926862" y="1724335"/>
                      <a:pt x="2858282" y="172433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23609" y="435389"/>
              <a:ext cx="6048762" cy="42934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90881" lvl="1" indent="-345440">
                <a:lnSpc>
                  <a:spcPts val="4160"/>
                </a:lnSpc>
                <a:buFont typeface="Arial"/>
                <a:buChar char="•"/>
              </a:pPr>
              <a:r>
                <a:rPr lang="en-US" sz="3200" dirty="0" err="1">
                  <a:solidFill>
                    <a:srgbClr val="241452"/>
                  </a:solidFill>
                  <a:latin typeface="Alegreya Bold"/>
                </a:rPr>
                <a:t>Мінезіне</a:t>
              </a:r>
              <a:r>
                <a:rPr lang="en-US" sz="3200" dirty="0">
                  <a:solidFill>
                    <a:srgbClr val="241452"/>
                  </a:solidFill>
                  <a:latin typeface="Alegreya Bold"/>
                </a:rPr>
                <a:t> </a:t>
              </a:r>
              <a:r>
                <a:rPr lang="en-US" sz="3200" dirty="0" err="1">
                  <a:solidFill>
                    <a:srgbClr val="241452"/>
                  </a:solidFill>
                  <a:latin typeface="Alegreya Bold"/>
                </a:rPr>
                <a:t>қарай</a:t>
              </a:r>
              <a:r>
                <a:rPr lang="kk-KZ" sz="3200" dirty="0">
                  <a:solidFill>
                    <a:srgbClr val="241452"/>
                  </a:solidFill>
                  <a:latin typeface="Alegreya Bold"/>
                </a:rPr>
                <a:t>:Көкжал,саққұлақ,</a:t>
              </a:r>
              <a:endParaRPr lang="en-US" sz="3200" dirty="0">
                <a:solidFill>
                  <a:srgbClr val="241452"/>
                </a:solidFill>
                <a:latin typeface="Alegreya Bold"/>
              </a:endParaRPr>
            </a:p>
            <a:p>
              <a:pPr marL="690881" lvl="1" indent="-345440">
                <a:lnSpc>
                  <a:spcPts val="4160"/>
                </a:lnSpc>
                <a:buFont typeface="Arial"/>
                <a:buChar char="•"/>
              </a:pPr>
              <a:r>
                <a:rPr lang="en-US" sz="3200" dirty="0">
                  <a:solidFill>
                    <a:srgbClr val="241452"/>
                  </a:solidFill>
                  <a:latin typeface="Alegreya Bold"/>
                </a:rPr>
                <a:t> </a:t>
              </a:r>
              <a:r>
                <a:rPr lang="en-US" sz="3200" dirty="0" err="1">
                  <a:solidFill>
                    <a:srgbClr val="241452"/>
                  </a:solidFill>
                  <a:latin typeface="Alegreya Bold"/>
                </a:rPr>
                <a:t>Түріне</a:t>
              </a:r>
              <a:r>
                <a:rPr lang="en-US" sz="3200" dirty="0">
                  <a:solidFill>
                    <a:srgbClr val="241452"/>
                  </a:solidFill>
                  <a:latin typeface="Alegreya Bold"/>
                </a:rPr>
                <a:t> </a:t>
              </a:r>
              <a:r>
                <a:rPr lang="en-US" sz="3200" dirty="0" err="1">
                  <a:solidFill>
                    <a:srgbClr val="241452"/>
                  </a:solidFill>
                  <a:latin typeface="Alegreya Bold"/>
                </a:rPr>
                <a:t>қарай</a:t>
              </a:r>
              <a:r>
                <a:rPr lang="kk-KZ" sz="3200" dirty="0">
                  <a:solidFill>
                    <a:srgbClr val="241452"/>
                  </a:solidFill>
                  <a:latin typeface="Alegreya Bold"/>
                </a:rPr>
                <a:t>:Ақтөс,ақтабан,</a:t>
              </a:r>
              <a:endParaRPr lang="en-US" sz="3200" dirty="0">
                <a:solidFill>
                  <a:srgbClr val="241452"/>
                </a:solidFill>
                <a:latin typeface="Alegreya Bold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961827" y="6623399"/>
            <a:ext cx="5464025" cy="4206526"/>
            <a:chOff x="0" y="0"/>
            <a:chExt cx="7285367" cy="560870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7285367" cy="5608701"/>
              <a:chOff x="0" y="0"/>
              <a:chExt cx="2982741" cy="229628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982742" cy="2296289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2296289">
                    <a:moveTo>
                      <a:pt x="2858281" y="2296289"/>
                    </a:moveTo>
                    <a:lnTo>
                      <a:pt x="124460" y="2296289"/>
                    </a:lnTo>
                    <a:cubicBezTo>
                      <a:pt x="55880" y="2296289"/>
                      <a:pt x="0" y="2240409"/>
                      <a:pt x="0" y="217182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2" y="0"/>
                      <a:pt x="2982742" y="55880"/>
                      <a:pt x="2982742" y="124460"/>
                    </a:cubicBezTo>
                    <a:lnTo>
                      <a:pt x="2982742" y="2171829"/>
                    </a:lnTo>
                    <a:cubicBezTo>
                      <a:pt x="2982742" y="2240409"/>
                      <a:pt x="2926862" y="2296289"/>
                      <a:pt x="2858282" y="229628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554737" y="435389"/>
              <a:ext cx="6101212" cy="42934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90881" lvl="1" indent="-345440">
                <a:lnSpc>
                  <a:spcPts val="4160"/>
                </a:lnSpc>
                <a:buFont typeface="Arial"/>
                <a:buChar char="•"/>
              </a:pPr>
              <a:r>
                <a:rPr lang="en-US" sz="3200" dirty="0" err="1">
                  <a:solidFill>
                    <a:srgbClr val="241452"/>
                  </a:solidFill>
                  <a:latin typeface="Alegreya Bold"/>
                </a:rPr>
                <a:t>Иесінің</a:t>
              </a:r>
              <a:r>
                <a:rPr lang="en-US" sz="3200" dirty="0">
                  <a:solidFill>
                    <a:srgbClr val="241452"/>
                  </a:solidFill>
                  <a:latin typeface="Alegreya Bold"/>
                </a:rPr>
                <a:t> </a:t>
              </a:r>
              <a:r>
                <a:rPr lang="en-US" sz="3200" dirty="0" err="1">
                  <a:solidFill>
                    <a:srgbClr val="241452"/>
                  </a:solidFill>
                  <a:latin typeface="Alegreya Bold"/>
                </a:rPr>
                <a:t>қалауына</a:t>
              </a:r>
              <a:r>
                <a:rPr lang="en-US" sz="3200" dirty="0">
                  <a:solidFill>
                    <a:srgbClr val="241452"/>
                  </a:solidFill>
                  <a:latin typeface="Alegreya Bold"/>
                </a:rPr>
                <a:t> </a:t>
              </a:r>
              <a:r>
                <a:rPr lang="en-US" sz="3200" dirty="0" err="1">
                  <a:solidFill>
                    <a:srgbClr val="241452"/>
                  </a:solidFill>
                  <a:latin typeface="Alegreya Bold"/>
                </a:rPr>
                <a:t>қарай</a:t>
              </a:r>
              <a:r>
                <a:rPr lang="kk-KZ" sz="3200" dirty="0">
                  <a:solidFill>
                    <a:srgbClr val="241452"/>
                  </a:solidFill>
                  <a:latin typeface="Alegreya Bold"/>
                </a:rPr>
                <a:t>:Құтжол,Мойнақ</a:t>
              </a:r>
              <a:endParaRPr lang="en-US" sz="3200" dirty="0">
                <a:solidFill>
                  <a:srgbClr val="241452"/>
                </a:solidFill>
                <a:latin typeface="Alegreya Bold"/>
              </a:endParaRPr>
            </a:p>
            <a:p>
              <a:pPr marL="690881" lvl="1" indent="-345440">
                <a:lnSpc>
                  <a:spcPts val="4160"/>
                </a:lnSpc>
                <a:buFont typeface="Arial"/>
                <a:buChar char="•"/>
              </a:pPr>
              <a:r>
                <a:rPr lang="en-US" sz="3200" dirty="0">
                  <a:solidFill>
                    <a:srgbClr val="241452"/>
                  </a:solidFill>
                  <a:latin typeface="Alegreya Bold"/>
                </a:rPr>
                <a:t> </a:t>
              </a:r>
              <a:r>
                <a:rPr lang="en-US" sz="3200" dirty="0" err="1">
                  <a:solidFill>
                    <a:srgbClr val="241452"/>
                  </a:solidFill>
                  <a:latin typeface="Alegreya Bold"/>
                </a:rPr>
                <a:t>Аң</a:t>
              </a:r>
              <a:r>
                <a:rPr lang="en-US" sz="3200" dirty="0">
                  <a:solidFill>
                    <a:srgbClr val="241452"/>
                  </a:solidFill>
                  <a:latin typeface="Alegreya Bold"/>
                </a:rPr>
                <a:t> </a:t>
              </a:r>
              <a:r>
                <a:rPr lang="en-US" sz="3200" dirty="0" err="1">
                  <a:solidFill>
                    <a:srgbClr val="241452"/>
                  </a:solidFill>
                  <a:latin typeface="Alegreya Bold"/>
                </a:rPr>
                <a:t>атауларын</a:t>
              </a:r>
              <a:r>
                <a:rPr lang="en-US" sz="3200" dirty="0">
                  <a:solidFill>
                    <a:srgbClr val="241452"/>
                  </a:solidFill>
                  <a:latin typeface="Alegreya Bold"/>
                </a:rPr>
                <a:t> </a:t>
              </a:r>
              <a:r>
                <a:rPr lang="en-US" sz="3200" dirty="0" err="1">
                  <a:solidFill>
                    <a:srgbClr val="241452"/>
                  </a:solidFill>
                  <a:latin typeface="Alegreya Bold"/>
                </a:rPr>
                <a:t>қолдану</a:t>
              </a:r>
              <a:r>
                <a:rPr lang="en-US" sz="3200" dirty="0">
                  <a:solidFill>
                    <a:srgbClr val="241452"/>
                  </a:solidFill>
                  <a:latin typeface="Alegreya Bold"/>
                </a:rPr>
                <a:t> </a:t>
              </a:r>
              <a:r>
                <a:rPr lang="en-US" sz="3200" dirty="0" err="1">
                  <a:solidFill>
                    <a:srgbClr val="241452"/>
                  </a:solidFill>
                  <a:latin typeface="Alegreya Bold"/>
                </a:rPr>
                <a:t>арқылы</a:t>
              </a:r>
              <a:r>
                <a:rPr lang="kk-KZ" sz="3200" dirty="0">
                  <a:solidFill>
                    <a:srgbClr val="241452"/>
                  </a:solidFill>
                  <a:latin typeface="Alegreya Bold"/>
                </a:rPr>
                <a:t>:Барс,Арлан</a:t>
              </a:r>
              <a:endParaRPr lang="en-US" sz="3200" dirty="0">
                <a:solidFill>
                  <a:srgbClr val="241452"/>
                </a:solidFill>
                <a:latin typeface="Alegreya Bold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31698" y="1019175"/>
            <a:ext cx="1407509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241452"/>
                </a:solidFill>
                <a:latin typeface="Lato Bold"/>
              </a:rPr>
              <a:t>Итке қойылатын атаулар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34947" y="1007291"/>
            <a:ext cx="424353" cy="410148"/>
            <a:chOff x="0" y="0"/>
            <a:chExt cx="565804" cy="54686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31698" y="3183479"/>
            <a:ext cx="5461027" cy="3071789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157" b="-9157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65409" y="3438248"/>
            <a:ext cx="3377964" cy="45341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56895" y="5863711"/>
            <a:ext cx="3002405" cy="29761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132011" y="7152285"/>
            <a:ext cx="1830226" cy="200847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491413" y="6491023"/>
            <a:ext cx="5528511" cy="2701089"/>
            <a:chOff x="-716383" y="-176500"/>
            <a:chExt cx="7371348" cy="3601451"/>
          </a:xfrm>
        </p:grpSpPr>
        <p:grpSp>
          <p:nvGrpSpPr>
            <p:cNvPr id="12" name="Group 12"/>
            <p:cNvGrpSpPr/>
            <p:nvPr/>
          </p:nvGrpSpPr>
          <p:grpSpPr>
            <a:xfrm>
              <a:off x="-716383" y="-176500"/>
              <a:ext cx="7371348" cy="3601451"/>
              <a:chOff x="-293298" y="-72262"/>
              <a:chExt cx="3017943" cy="14744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293298" y="-72262"/>
                <a:ext cx="3017943" cy="1474490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438359">
                    <a:moveTo>
                      <a:pt x="2858281" y="1438359"/>
                    </a:moveTo>
                    <a:lnTo>
                      <a:pt x="124460" y="1438359"/>
                    </a:lnTo>
                    <a:cubicBezTo>
                      <a:pt x="55880" y="1438359"/>
                      <a:pt x="0" y="1382479"/>
                      <a:pt x="0" y="13138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2" y="0"/>
                      <a:pt x="2982742" y="55880"/>
                      <a:pt x="2982742" y="124460"/>
                    </a:cubicBezTo>
                    <a:lnTo>
                      <a:pt x="2982742" y="1313899"/>
                    </a:lnTo>
                    <a:cubicBezTo>
                      <a:pt x="2982742" y="1382479"/>
                      <a:pt x="2926862" y="1438359"/>
                      <a:pt x="2858282" y="143835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23609" y="435389"/>
              <a:ext cx="6048763" cy="14209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59791" lvl="1" indent="-514350">
                <a:lnSpc>
                  <a:spcPts val="4160"/>
                </a:lnSpc>
                <a:buAutoNum type="arabicPeriod"/>
              </a:pPr>
              <a:r>
                <a:rPr lang="en-US" sz="3200" dirty="0" err="1">
                  <a:solidFill>
                    <a:srgbClr val="241452"/>
                  </a:solidFill>
                  <a:latin typeface="Alegreya Bold"/>
                </a:rPr>
                <a:t>Жынысына</a:t>
              </a:r>
              <a:r>
                <a:rPr lang="en-US" sz="3200" dirty="0">
                  <a:solidFill>
                    <a:srgbClr val="241452"/>
                  </a:solidFill>
                  <a:latin typeface="Alegreya Bold"/>
                </a:rPr>
                <a:t> </a:t>
              </a:r>
              <a:r>
                <a:rPr lang="en-US" sz="3200" dirty="0" err="1">
                  <a:solidFill>
                    <a:srgbClr val="241452"/>
                  </a:solidFill>
                  <a:latin typeface="Alegreya Bold"/>
                </a:rPr>
                <a:t>қарай</a:t>
              </a:r>
              <a:endParaRPr lang="ru-RU" sz="3200" dirty="0">
                <a:solidFill>
                  <a:srgbClr val="241452"/>
                </a:solidFill>
                <a:latin typeface="Alegreya Bold"/>
              </a:endParaRPr>
            </a:p>
            <a:p>
              <a:pPr marL="345441" lvl="1">
                <a:lnSpc>
                  <a:spcPts val="4160"/>
                </a:lnSpc>
              </a:pPr>
              <a:r>
                <a:rPr lang="ru-RU" sz="3200" dirty="0" err="1">
                  <a:solidFill>
                    <a:srgbClr val="241452"/>
                  </a:solidFill>
                  <a:latin typeface="Alegreya Bold"/>
                </a:rPr>
                <a:t>Ешк</a:t>
              </a:r>
              <a:r>
                <a:rPr lang="kk-KZ" sz="3200" dirty="0">
                  <a:solidFill>
                    <a:srgbClr val="241452"/>
                  </a:solidFill>
                  <a:latin typeface="Alegreya Bold"/>
                </a:rPr>
                <a:t>і және теке</a:t>
              </a:r>
              <a:endParaRPr lang="en-US" sz="3200" dirty="0">
                <a:solidFill>
                  <a:srgbClr val="241452"/>
                </a:solidFill>
                <a:latin typeface="Alegreya Bold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961827" y="6362700"/>
            <a:ext cx="5464025" cy="3220112"/>
            <a:chOff x="0" y="-347599"/>
            <a:chExt cx="7285367" cy="429348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285367" cy="3513201"/>
              <a:chOff x="0" y="0"/>
              <a:chExt cx="2982741" cy="143835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982742" cy="1438359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438359">
                    <a:moveTo>
                      <a:pt x="2858281" y="1438359"/>
                    </a:moveTo>
                    <a:lnTo>
                      <a:pt x="124460" y="1438359"/>
                    </a:lnTo>
                    <a:cubicBezTo>
                      <a:pt x="55880" y="1438359"/>
                      <a:pt x="0" y="1382479"/>
                      <a:pt x="0" y="13138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2" y="0"/>
                      <a:pt x="2982742" y="55880"/>
                      <a:pt x="2982742" y="124460"/>
                    </a:cubicBezTo>
                    <a:lnTo>
                      <a:pt x="2982742" y="1313899"/>
                    </a:lnTo>
                    <a:cubicBezTo>
                      <a:pt x="2982742" y="1382479"/>
                      <a:pt x="2926862" y="1438359"/>
                      <a:pt x="2858282" y="143835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66111" y="-347599"/>
              <a:ext cx="6862895" cy="4293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dirty="0">
                  <a:solidFill>
                    <a:srgbClr val="241452"/>
                  </a:solidFill>
                  <a:latin typeface="Alegreya Bold"/>
                </a:rPr>
                <a:t>2. </a:t>
              </a:r>
              <a:r>
                <a:rPr lang="en-US" sz="3200" dirty="0" err="1">
                  <a:solidFill>
                    <a:srgbClr val="241452"/>
                  </a:solidFill>
                  <a:latin typeface="Alegreya Bold"/>
                </a:rPr>
                <a:t>Жасына</a:t>
              </a:r>
              <a:r>
                <a:rPr lang="en-US" sz="3200" dirty="0">
                  <a:solidFill>
                    <a:srgbClr val="241452"/>
                  </a:solidFill>
                  <a:latin typeface="Alegreya Bold"/>
                </a:rPr>
                <a:t> </a:t>
              </a:r>
              <a:r>
                <a:rPr lang="en-US" sz="3200" dirty="0" err="1">
                  <a:solidFill>
                    <a:srgbClr val="241452"/>
                  </a:solidFill>
                  <a:latin typeface="Alegreya Bold"/>
                </a:rPr>
                <a:t>қарай</a:t>
              </a:r>
              <a:endParaRPr lang="kk-KZ" sz="3200" dirty="0">
                <a:solidFill>
                  <a:srgbClr val="241452"/>
                </a:solidFill>
                <a:latin typeface="Alegreya Bold"/>
              </a:endParaRPr>
            </a:p>
            <a:p>
              <a:pPr>
                <a:lnSpc>
                  <a:spcPts val="4160"/>
                </a:lnSpc>
              </a:pPr>
              <a:r>
                <a:rPr lang="kk-KZ" sz="3200" dirty="0">
                  <a:solidFill>
                    <a:srgbClr val="241452"/>
                  </a:solidFill>
                  <a:latin typeface="Alegreya Bold"/>
                </a:rPr>
                <a:t>Лақ,шыбыш,шыбышша,туша,сақа ешкі,ту ешкі.</a:t>
              </a:r>
            </a:p>
            <a:p>
              <a:pPr>
                <a:lnSpc>
                  <a:spcPts val="4160"/>
                </a:lnSpc>
              </a:pPr>
              <a:r>
                <a:rPr lang="kk-KZ" sz="3200" dirty="0">
                  <a:solidFill>
                    <a:srgbClr val="241452"/>
                  </a:solidFill>
                  <a:latin typeface="Alegreya Bold"/>
                </a:rPr>
                <a:t>Лақ,лақтеке,серкешік,теке,серке,азбан теке,бас серке</a:t>
              </a:r>
            </a:p>
            <a:p>
              <a:pPr>
                <a:lnSpc>
                  <a:spcPts val="4160"/>
                </a:lnSpc>
              </a:pPr>
              <a:endParaRPr lang="en-US" sz="3200" dirty="0">
                <a:solidFill>
                  <a:srgbClr val="241452"/>
                </a:solidFill>
                <a:latin typeface="Alegreya Bold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31698" y="1019175"/>
            <a:ext cx="1407509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241452"/>
                </a:solidFill>
                <a:latin typeface="Lato Bold"/>
              </a:rPr>
              <a:t>Ешкіге қойылатын атаулар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502" y="3271351"/>
            <a:ext cx="5048250" cy="299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34947" y="1007291"/>
            <a:ext cx="424353" cy="410148"/>
            <a:chOff x="0" y="0"/>
            <a:chExt cx="565804" cy="54686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265409" y="3438248"/>
            <a:ext cx="3377964" cy="45341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56895" y="5863711"/>
            <a:ext cx="3002405" cy="29761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32011" y="7152285"/>
            <a:ext cx="1830226" cy="200847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992605" y="6654975"/>
            <a:ext cx="5464026" cy="3515078"/>
            <a:chOff x="-48127" y="42101"/>
            <a:chExt cx="7285369" cy="4686770"/>
          </a:xfrm>
        </p:grpSpPr>
        <p:grpSp>
          <p:nvGrpSpPr>
            <p:cNvPr id="12" name="Group 12"/>
            <p:cNvGrpSpPr/>
            <p:nvPr/>
          </p:nvGrpSpPr>
          <p:grpSpPr>
            <a:xfrm>
              <a:off x="-48127" y="42101"/>
              <a:ext cx="7285369" cy="3513201"/>
              <a:chOff x="-19704" y="17237"/>
              <a:chExt cx="2982742" cy="143835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19704" y="17237"/>
                <a:ext cx="2982742" cy="1438359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438359">
                    <a:moveTo>
                      <a:pt x="2858281" y="1438359"/>
                    </a:moveTo>
                    <a:lnTo>
                      <a:pt x="124460" y="1438359"/>
                    </a:lnTo>
                    <a:cubicBezTo>
                      <a:pt x="55880" y="1438359"/>
                      <a:pt x="0" y="1382479"/>
                      <a:pt x="0" y="13138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2" y="0"/>
                      <a:pt x="2982742" y="55880"/>
                      <a:pt x="2982742" y="124460"/>
                    </a:cubicBezTo>
                    <a:lnTo>
                      <a:pt x="2982742" y="1313899"/>
                    </a:lnTo>
                    <a:cubicBezTo>
                      <a:pt x="2982742" y="1382479"/>
                      <a:pt x="2926862" y="1438359"/>
                      <a:pt x="2858282" y="143835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23609" y="435389"/>
              <a:ext cx="6366266" cy="4293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859791" lvl="1" indent="-514350">
                <a:lnSpc>
                  <a:spcPts val="4160"/>
                </a:lnSpc>
                <a:buAutoNum type="arabicPeriod"/>
              </a:pPr>
              <a:r>
                <a:rPr lang="en-US" sz="3200" dirty="0" err="1">
                  <a:solidFill>
                    <a:srgbClr val="241452"/>
                  </a:solidFill>
                  <a:latin typeface="Alegreya Bold"/>
                </a:rPr>
                <a:t>Жынысына</a:t>
              </a:r>
              <a:r>
                <a:rPr lang="en-US" sz="3200" dirty="0">
                  <a:solidFill>
                    <a:srgbClr val="241452"/>
                  </a:solidFill>
                  <a:latin typeface="Alegreya Bold"/>
                </a:rPr>
                <a:t> </a:t>
              </a:r>
              <a:r>
                <a:rPr lang="en-US" sz="3200" dirty="0" err="1">
                  <a:solidFill>
                    <a:srgbClr val="241452"/>
                  </a:solidFill>
                  <a:latin typeface="Alegreya Bold"/>
                </a:rPr>
                <a:t>қарай</a:t>
              </a:r>
              <a:r>
                <a:rPr lang="kk-KZ" sz="3200" dirty="0">
                  <a:solidFill>
                    <a:srgbClr val="241452"/>
                  </a:solidFill>
                  <a:latin typeface="Alegreya Bold"/>
                </a:rPr>
                <a:t>:Том,патрик</a:t>
              </a:r>
            </a:p>
            <a:p>
              <a:pPr marL="345441" lvl="1">
                <a:lnSpc>
                  <a:spcPts val="4160"/>
                </a:lnSpc>
              </a:pPr>
              <a:r>
                <a:rPr lang="kk-KZ" sz="3200" dirty="0">
                  <a:solidFill>
                    <a:srgbClr val="241452"/>
                  </a:solidFill>
                  <a:latin typeface="Alegreya Bold"/>
                </a:rPr>
                <a:t>Ақұлпа(қыз мысыққа)</a:t>
              </a:r>
            </a:p>
            <a:p>
              <a:pPr marL="859791" lvl="1" indent="-514350">
                <a:lnSpc>
                  <a:spcPts val="4160"/>
                </a:lnSpc>
                <a:buAutoNum type="arabicPeriod"/>
              </a:pPr>
              <a:endParaRPr lang="kk-KZ" sz="3200" dirty="0">
                <a:solidFill>
                  <a:srgbClr val="241452"/>
                </a:solidFill>
                <a:latin typeface="Alegreya Bold"/>
              </a:endParaRPr>
            </a:p>
            <a:p>
              <a:pPr marL="859791" lvl="1" indent="-514350">
                <a:lnSpc>
                  <a:spcPts val="4160"/>
                </a:lnSpc>
                <a:buAutoNum type="arabicPeriod"/>
              </a:pPr>
              <a:endParaRPr lang="kk-KZ" sz="3200" dirty="0">
                <a:solidFill>
                  <a:srgbClr val="241452"/>
                </a:solidFill>
                <a:latin typeface="Alegreya Bold"/>
              </a:endParaRPr>
            </a:p>
            <a:p>
              <a:pPr marL="859791" lvl="1" indent="-514350">
                <a:lnSpc>
                  <a:spcPts val="4160"/>
                </a:lnSpc>
                <a:buAutoNum type="arabicPeriod"/>
              </a:pPr>
              <a:endParaRPr lang="en-US" sz="3200" dirty="0">
                <a:solidFill>
                  <a:srgbClr val="241452"/>
                </a:solidFill>
                <a:latin typeface="Alegreya Bold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961827" y="6623399"/>
            <a:ext cx="5464025" cy="2634901"/>
            <a:chOff x="0" y="0"/>
            <a:chExt cx="7285367" cy="351320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285367" cy="3513201"/>
              <a:chOff x="0" y="0"/>
              <a:chExt cx="2982741" cy="143835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982742" cy="1438359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438359">
                    <a:moveTo>
                      <a:pt x="2858281" y="1438359"/>
                    </a:moveTo>
                    <a:lnTo>
                      <a:pt x="124460" y="1438359"/>
                    </a:lnTo>
                    <a:cubicBezTo>
                      <a:pt x="55880" y="1438359"/>
                      <a:pt x="0" y="1382479"/>
                      <a:pt x="0" y="13138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2" y="0"/>
                      <a:pt x="2982742" y="55880"/>
                      <a:pt x="2982742" y="124460"/>
                    </a:cubicBezTo>
                    <a:lnTo>
                      <a:pt x="2982742" y="1313899"/>
                    </a:lnTo>
                    <a:cubicBezTo>
                      <a:pt x="2982742" y="1382479"/>
                      <a:pt x="2926862" y="1438359"/>
                      <a:pt x="2858282" y="143835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554737" y="435389"/>
              <a:ext cx="6101212" cy="702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endParaRPr lang="en-US" sz="3200" dirty="0">
                <a:solidFill>
                  <a:srgbClr val="241452"/>
                </a:solidFill>
                <a:latin typeface="Alegreya Bold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31698" y="1019175"/>
            <a:ext cx="1407509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kk-KZ" sz="7500" dirty="0">
                <a:solidFill>
                  <a:srgbClr val="241452"/>
                </a:solidFill>
                <a:latin typeface="Lato Bold"/>
              </a:rPr>
              <a:t>Мысыққа қойылатын атаулар</a:t>
            </a:r>
            <a:endParaRPr lang="en-US" sz="7500" dirty="0">
              <a:solidFill>
                <a:srgbClr val="241452"/>
              </a:solidFill>
              <a:latin typeface="Lato Bold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B88DE7BA-190B-3392-BACB-E4BD0DB63C15}"/>
              </a:ext>
            </a:extLst>
          </p:cNvPr>
          <p:cNvSpPr txBox="1"/>
          <p:nvPr/>
        </p:nvSpPr>
        <p:spPr>
          <a:xfrm>
            <a:off x="7400534" y="7413782"/>
            <a:ext cx="4575909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kk-KZ" sz="3200" dirty="0">
                <a:solidFill>
                  <a:srgbClr val="241452"/>
                </a:solidFill>
                <a:latin typeface="Alegreya Bold"/>
              </a:rPr>
              <a:t>2.Түсіне қарай:снежок,ақүрпек</a:t>
            </a:r>
            <a:endParaRPr lang="en-US" sz="3200" dirty="0">
              <a:solidFill>
                <a:srgbClr val="241452"/>
              </a:solidFill>
              <a:latin typeface="Alegreya Bold"/>
            </a:endParaRPr>
          </a:p>
        </p:txBody>
      </p:sp>
      <p:pic>
        <p:nvPicPr>
          <p:cNvPr id="22" name="Picture 2" descr="Коты и кошки с большими глазами | фото, порода">
            <a:extLst>
              <a:ext uri="{FF2B5EF4-FFF2-40B4-BE49-F238E27FC236}">
                <a16:creationId xmlns:a16="http://schemas.microsoft.com/office/drawing/2014/main" id="{B72F6EF9-C415-1AD7-D424-ADDB98ED8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96" y="3064714"/>
            <a:ext cx="4809710" cy="339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амые спокойные кошки - 74 фото: смотреть онлайн">
            <a:extLst>
              <a:ext uri="{FF2B5EF4-FFF2-40B4-BE49-F238E27FC236}">
                <a16:creationId xmlns:a16="http://schemas.microsoft.com/office/drawing/2014/main" id="{E7AF2E55-D7CF-3A8C-B62C-7DB8AE79D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196" y="3076041"/>
            <a:ext cx="5091530" cy="339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463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1709" y="2070094"/>
            <a:ext cx="17284583" cy="4754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60"/>
              </a:lnSpc>
            </a:pPr>
            <a:r>
              <a:rPr lang="en-US" sz="12000" dirty="0" err="1">
                <a:solidFill>
                  <a:srgbClr val="241452"/>
                </a:solidFill>
                <a:latin typeface="Alegreya Bold"/>
              </a:rPr>
              <a:t>Зоонимдердің</a:t>
            </a:r>
            <a:r>
              <a:rPr lang="en-US" sz="12000" dirty="0">
                <a:solidFill>
                  <a:srgbClr val="241452"/>
                </a:solidFill>
                <a:latin typeface="Alegreya Bold"/>
              </a:rPr>
              <a:t> </a:t>
            </a:r>
            <a:r>
              <a:rPr lang="en-US" sz="12000" dirty="0" err="1">
                <a:solidFill>
                  <a:srgbClr val="241452"/>
                </a:solidFill>
                <a:latin typeface="Alegreya Bold"/>
              </a:rPr>
              <a:t>тұрақты</a:t>
            </a:r>
            <a:r>
              <a:rPr lang="en-US" sz="12000" dirty="0">
                <a:solidFill>
                  <a:srgbClr val="241452"/>
                </a:solidFill>
                <a:latin typeface="Alegreya Bold"/>
              </a:rPr>
              <a:t> </a:t>
            </a:r>
            <a:r>
              <a:rPr lang="en-US" sz="12000" dirty="0" err="1">
                <a:solidFill>
                  <a:srgbClr val="241452"/>
                </a:solidFill>
                <a:latin typeface="Alegreya Bold"/>
              </a:rPr>
              <a:t>тіркестердегі</a:t>
            </a:r>
            <a:r>
              <a:rPr lang="en-US" sz="12000" dirty="0">
                <a:solidFill>
                  <a:srgbClr val="241452"/>
                </a:solidFill>
                <a:latin typeface="Alegreya Bold"/>
              </a:rPr>
              <a:t> </a:t>
            </a:r>
            <a:r>
              <a:rPr lang="en-US" sz="12000" dirty="0" err="1">
                <a:solidFill>
                  <a:srgbClr val="241452"/>
                </a:solidFill>
                <a:latin typeface="Alegreya Bold"/>
              </a:rPr>
              <a:t>қолданылатын</a:t>
            </a:r>
            <a:r>
              <a:rPr lang="en-US" sz="12000" dirty="0">
                <a:solidFill>
                  <a:srgbClr val="241452"/>
                </a:solidFill>
                <a:latin typeface="Alegreya Bold"/>
              </a:rPr>
              <a:t> </a:t>
            </a:r>
            <a:r>
              <a:rPr lang="en-US" sz="12000" dirty="0" err="1">
                <a:solidFill>
                  <a:srgbClr val="241452"/>
                </a:solidFill>
                <a:latin typeface="Alegreya Bold"/>
              </a:rPr>
              <a:t>рөлі</a:t>
            </a:r>
            <a:endParaRPr lang="en-US" sz="12000" dirty="0">
              <a:solidFill>
                <a:srgbClr val="241452"/>
              </a:solidFill>
              <a:latin typeface="Alegreya Bold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0" y="7609938"/>
            <a:ext cx="18288000" cy="2677062"/>
          </a:xfrm>
          <a:prstGeom prst="rect">
            <a:avLst/>
          </a:prstGeom>
          <a:solidFill>
            <a:srgbClr val="927AD4"/>
          </a:solidFill>
        </p:spPr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75682" y="3769787"/>
            <a:ext cx="5056006" cy="61099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834947" y="1007291"/>
            <a:ext cx="424353" cy="410148"/>
            <a:chOff x="0" y="0"/>
            <a:chExt cx="565804" cy="546864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02828" y="8888983"/>
            <a:ext cx="589479" cy="195074"/>
            <a:chOff x="0" y="0"/>
            <a:chExt cx="1297145" cy="429260"/>
          </a:xfrm>
        </p:grpSpPr>
        <p:sp>
          <p:nvSpPr>
            <p:cNvPr id="10" name="Freeform 10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07291"/>
            <a:ext cx="424353" cy="410148"/>
            <a:chOff x="0" y="0"/>
            <a:chExt cx="565804" cy="54686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F4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F4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F4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4283845"/>
            <a:ext cx="6801302" cy="4974455"/>
            <a:chOff x="0" y="0"/>
            <a:chExt cx="3673411" cy="26867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73411" cy="2686723"/>
            </a:xfrm>
            <a:custGeom>
              <a:avLst/>
              <a:gdLst/>
              <a:ahLst/>
              <a:cxnLst/>
              <a:rect l="l" t="t" r="r" b="b"/>
              <a:pathLst>
                <a:path w="3673411" h="2686723">
                  <a:moveTo>
                    <a:pt x="3548951" y="2686723"/>
                  </a:moveTo>
                  <a:lnTo>
                    <a:pt x="124460" y="2686723"/>
                  </a:lnTo>
                  <a:cubicBezTo>
                    <a:pt x="55880" y="2686723"/>
                    <a:pt x="0" y="2630843"/>
                    <a:pt x="0" y="25622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48951" y="0"/>
                  </a:lnTo>
                  <a:cubicBezTo>
                    <a:pt x="3617531" y="0"/>
                    <a:pt x="3673411" y="55880"/>
                    <a:pt x="3673411" y="124460"/>
                  </a:cubicBezTo>
                  <a:lnTo>
                    <a:pt x="3673411" y="2562263"/>
                  </a:lnTo>
                  <a:cubicBezTo>
                    <a:pt x="3673411" y="2630843"/>
                    <a:pt x="3617531" y="2686723"/>
                    <a:pt x="3548951" y="268672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63259" y="4283845"/>
            <a:ext cx="6801302" cy="4974455"/>
            <a:chOff x="0" y="0"/>
            <a:chExt cx="3673411" cy="26867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3411" cy="2686723"/>
            </a:xfrm>
            <a:custGeom>
              <a:avLst/>
              <a:gdLst/>
              <a:ahLst/>
              <a:cxnLst/>
              <a:rect l="l" t="t" r="r" b="b"/>
              <a:pathLst>
                <a:path w="3673411" h="2686723">
                  <a:moveTo>
                    <a:pt x="3548951" y="2686723"/>
                  </a:moveTo>
                  <a:lnTo>
                    <a:pt x="124460" y="2686723"/>
                  </a:lnTo>
                  <a:cubicBezTo>
                    <a:pt x="55880" y="2686723"/>
                    <a:pt x="0" y="2630843"/>
                    <a:pt x="0" y="25622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48951" y="0"/>
                  </a:lnTo>
                  <a:cubicBezTo>
                    <a:pt x="3617531" y="0"/>
                    <a:pt x="3673411" y="55880"/>
                    <a:pt x="3673411" y="124460"/>
                  </a:cubicBezTo>
                  <a:lnTo>
                    <a:pt x="3673411" y="2562263"/>
                  </a:lnTo>
                  <a:cubicBezTo>
                    <a:pt x="3673411" y="2630843"/>
                    <a:pt x="3617531" y="2686723"/>
                    <a:pt x="3548951" y="268672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94257" y="5707647"/>
            <a:ext cx="5870189" cy="1704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Alegreya Bold"/>
              </a:rPr>
              <a:t>"Көлденең келген көк атты"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04185" y="5133975"/>
            <a:ext cx="5319448" cy="340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Alegreya Bold"/>
              </a:rPr>
              <a:t>"Қой үстіне бозторғай жұмыртқалаған заман"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58685" y="3395931"/>
            <a:ext cx="4079032" cy="5578163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6669821" y="1028700"/>
            <a:ext cx="589479" cy="195074"/>
            <a:chOff x="0" y="0"/>
            <a:chExt cx="1297145" cy="429260"/>
          </a:xfrm>
        </p:grpSpPr>
        <p:sp>
          <p:nvSpPr>
            <p:cNvPr id="14" name="Freeform 14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841003" y="873941"/>
            <a:ext cx="14605993" cy="2296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55"/>
              </a:lnSpc>
              <a:spcBef>
                <a:spcPct val="0"/>
              </a:spcBef>
            </a:pPr>
            <a:r>
              <a:rPr lang="en-US" sz="14196">
                <a:solidFill>
                  <a:srgbClr val="FFFFFF"/>
                </a:solidFill>
                <a:latin typeface="Alegreya Bold"/>
              </a:rPr>
              <a:t>Тұрақты тіркестер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5579" y="736893"/>
            <a:ext cx="12219489" cy="716136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063831" y="337657"/>
            <a:ext cx="5036787" cy="2160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1"/>
              </a:lnSpc>
              <a:spcBef>
                <a:spcPct val="0"/>
              </a:spcBef>
            </a:pPr>
            <a:r>
              <a:rPr lang="en-US" sz="4416">
                <a:solidFill>
                  <a:srgbClr val="000000"/>
                </a:solidFill>
                <a:latin typeface="Alegreya Bold"/>
              </a:rPr>
              <a:t>Көк түс-сауалнамаға қатысушылар саны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063831" y="3726162"/>
            <a:ext cx="4974655" cy="3365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2"/>
              </a:lnSpc>
              <a:spcBef>
                <a:spcPct val="0"/>
              </a:spcBef>
            </a:pPr>
            <a:r>
              <a:rPr lang="en-US" sz="4140">
                <a:solidFill>
                  <a:srgbClr val="000000"/>
                </a:solidFill>
                <a:latin typeface="Alegreya Bold"/>
              </a:rPr>
              <a:t>қызғылт сары түс-сауалнамаға қанағаттарлықтай жауап бергендер саны.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99927" y="8190007"/>
            <a:ext cx="14803889" cy="1715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7"/>
              </a:lnSpc>
            </a:pPr>
            <a:r>
              <a:rPr lang="en-US" sz="5298">
                <a:solidFill>
                  <a:srgbClr val="FFFFFF"/>
                </a:solidFill>
                <a:latin typeface="Alegreya Bold"/>
              </a:rPr>
              <a:t>ПАЙЫЗБЕН ЕСЕПТЕГЕНДЕ </a:t>
            </a:r>
          </a:p>
          <a:p>
            <a:pPr algn="ctr">
              <a:lnSpc>
                <a:spcPts val="688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Alegreya Bold"/>
              </a:rPr>
              <a:t>АЛЫНҒАН КӨРСЕТКІШТЕР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06453" y="997766"/>
            <a:ext cx="1407509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FFFFF"/>
                </a:solidFill>
                <a:latin typeface="Lato Bold"/>
              </a:rPr>
              <a:t>Ұсыныс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669821" y="1212365"/>
            <a:ext cx="589479" cy="195074"/>
            <a:chOff x="0" y="0"/>
            <a:chExt cx="1297145" cy="429260"/>
          </a:xfrm>
        </p:grpSpPr>
        <p:sp>
          <p:nvSpPr>
            <p:cNvPr id="4" name="Freeform 4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07291"/>
            <a:ext cx="424353" cy="410148"/>
            <a:chOff x="0" y="0"/>
            <a:chExt cx="565804" cy="546864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F4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F4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F4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6262995"/>
            <a:ext cx="7771026" cy="2995305"/>
            <a:chOff x="0" y="0"/>
            <a:chExt cx="4039430" cy="15569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39430" cy="1556979"/>
            </a:xfrm>
            <a:custGeom>
              <a:avLst/>
              <a:gdLst/>
              <a:ahLst/>
              <a:cxnLst/>
              <a:rect l="l" t="t" r="r" b="b"/>
              <a:pathLst>
                <a:path w="4039430" h="1556979">
                  <a:moveTo>
                    <a:pt x="3914970" y="1556979"/>
                  </a:moveTo>
                  <a:lnTo>
                    <a:pt x="124460" y="1556979"/>
                  </a:lnTo>
                  <a:cubicBezTo>
                    <a:pt x="55880" y="1556979"/>
                    <a:pt x="0" y="1501099"/>
                    <a:pt x="0" y="14325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14970" y="0"/>
                  </a:lnTo>
                  <a:cubicBezTo>
                    <a:pt x="3983550" y="0"/>
                    <a:pt x="4039430" y="55880"/>
                    <a:pt x="4039430" y="124460"/>
                  </a:cubicBezTo>
                  <a:lnTo>
                    <a:pt x="4039430" y="1432519"/>
                  </a:lnTo>
                  <a:cubicBezTo>
                    <a:pt x="4039430" y="1501099"/>
                    <a:pt x="3983550" y="1556979"/>
                    <a:pt x="3914970" y="1556979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2627799"/>
            <a:ext cx="7771026" cy="2958651"/>
            <a:chOff x="0" y="0"/>
            <a:chExt cx="4039430" cy="15379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39430" cy="1537926"/>
            </a:xfrm>
            <a:custGeom>
              <a:avLst/>
              <a:gdLst/>
              <a:ahLst/>
              <a:cxnLst/>
              <a:rect l="l" t="t" r="r" b="b"/>
              <a:pathLst>
                <a:path w="4039430" h="1537926">
                  <a:moveTo>
                    <a:pt x="3914970" y="1537926"/>
                  </a:moveTo>
                  <a:lnTo>
                    <a:pt x="124460" y="1537926"/>
                  </a:lnTo>
                  <a:cubicBezTo>
                    <a:pt x="55880" y="1537926"/>
                    <a:pt x="0" y="1482046"/>
                    <a:pt x="0" y="14134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14970" y="0"/>
                  </a:lnTo>
                  <a:cubicBezTo>
                    <a:pt x="3983550" y="0"/>
                    <a:pt x="4039430" y="55880"/>
                    <a:pt x="4039430" y="124460"/>
                  </a:cubicBezTo>
                  <a:lnTo>
                    <a:pt x="4039430" y="1413466"/>
                  </a:lnTo>
                  <a:cubicBezTo>
                    <a:pt x="4039430" y="1482046"/>
                    <a:pt x="3983550" y="1537926"/>
                    <a:pt x="3914970" y="1537926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88274" y="6262995"/>
            <a:ext cx="7771026" cy="2995305"/>
            <a:chOff x="0" y="0"/>
            <a:chExt cx="4039430" cy="15569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39430" cy="1556979"/>
            </a:xfrm>
            <a:custGeom>
              <a:avLst/>
              <a:gdLst/>
              <a:ahLst/>
              <a:cxnLst/>
              <a:rect l="l" t="t" r="r" b="b"/>
              <a:pathLst>
                <a:path w="4039430" h="1556979">
                  <a:moveTo>
                    <a:pt x="3914970" y="1556979"/>
                  </a:moveTo>
                  <a:lnTo>
                    <a:pt x="124460" y="1556979"/>
                  </a:lnTo>
                  <a:cubicBezTo>
                    <a:pt x="55880" y="1556979"/>
                    <a:pt x="0" y="1501099"/>
                    <a:pt x="0" y="14325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14970" y="0"/>
                  </a:lnTo>
                  <a:cubicBezTo>
                    <a:pt x="3983550" y="0"/>
                    <a:pt x="4039430" y="55880"/>
                    <a:pt x="4039430" y="124460"/>
                  </a:cubicBezTo>
                  <a:lnTo>
                    <a:pt x="4039430" y="1432519"/>
                  </a:lnTo>
                  <a:cubicBezTo>
                    <a:pt x="4039430" y="1501099"/>
                    <a:pt x="3983550" y="1556979"/>
                    <a:pt x="3914970" y="1556979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8274" y="2627799"/>
            <a:ext cx="7771026" cy="2958651"/>
            <a:chOff x="0" y="0"/>
            <a:chExt cx="4039430" cy="15379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39430" cy="1537926"/>
            </a:xfrm>
            <a:custGeom>
              <a:avLst/>
              <a:gdLst/>
              <a:ahLst/>
              <a:cxnLst/>
              <a:rect l="l" t="t" r="r" b="b"/>
              <a:pathLst>
                <a:path w="4039430" h="1537926">
                  <a:moveTo>
                    <a:pt x="3914970" y="1537926"/>
                  </a:moveTo>
                  <a:lnTo>
                    <a:pt x="124460" y="1537926"/>
                  </a:lnTo>
                  <a:cubicBezTo>
                    <a:pt x="55880" y="1537926"/>
                    <a:pt x="0" y="1482046"/>
                    <a:pt x="0" y="14134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14970" y="0"/>
                  </a:lnTo>
                  <a:cubicBezTo>
                    <a:pt x="3983550" y="0"/>
                    <a:pt x="4039430" y="55880"/>
                    <a:pt x="4039430" y="124460"/>
                  </a:cubicBezTo>
                  <a:lnTo>
                    <a:pt x="4039430" y="1413466"/>
                  </a:lnTo>
                  <a:cubicBezTo>
                    <a:pt x="4039430" y="1482046"/>
                    <a:pt x="3983550" y="1537926"/>
                    <a:pt x="3914970" y="1537926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11194" y="7212113"/>
            <a:ext cx="2577063" cy="244176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84818" y="4163373"/>
            <a:ext cx="3031854" cy="284615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2353" y="2217470"/>
            <a:ext cx="2768199" cy="2356429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7475"/>
            <a:ext cx="7771026" cy="1563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legreya Bold"/>
              </a:rPr>
              <a:t>Зоонимдер әр тілдің лексикалық қорының ең құнды дереккөзі ретінде ерекше көңіл бөлуді және терең зерттеуді қажет етеді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635644" y="3146337"/>
            <a:ext cx="7476286" cy="200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  <a:spcBef>
                <a:spcPct val="0"/>
              </a:spcBef>
            </a:pPr>
            <a:r>
              <a:rPr lang="en-US" sz="3078">
                <a:solidFill>
                  <a:srgbClr val="000000"/>
                </a:solidFill>
                <a:latin typeface="Alegreya Bold"/>
              </a:rPr>
              <a:t>Зоонимдер-адам есімдерімен өзіндік қатынасы және өзара байланысы,заңдылықтары мен принциптері бар өзіндік біртұтас жүйе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7228517"/>
            <a:ext cx="7771026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legreya Bold"/>
              </a:rPr>
              <a:t>Ана тілін және шет. тілін үйренушілерге ерекше ономастикалық білім қажет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488274" y="6442705"/>
            <a:ext cx="7771026" cy="260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legreya Bold"/>
              </a:rPr>
              <a:t>Оқу материалдарында дұрыс жазылуын,айтылуын,дұрыс талдауды қажет ететін зоонимдер кездеседі.Демек,ономастикалық білім оқу үрдісінде маңызды болып табылады.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18016" y="7664109"/>
            <a:ext cx="18649922" cy="2622891"/>
          </a:xfrm>
          <a:prstGeom prst="rect">
            <a:avLst/>
          </a:prstGeom>
          <a:solidFill>
            <a:srgbClr val="927AD4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7440888" y="3128387"/>
            <a:ext cx="9818412" cy="6129913"/>
            <a:chOff x="0" y="0"/>
            <a:chExt cx="3321290" cy="20735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21290" cy="2073576"/>
            </a:xfrm>
            <a:custGeom>
              <a:avLst/>
              <a:gdLst/>
              <a:ahLst/>
              <a:cxnLst/>
              <a:rect l="l" t="t" r="r" b="b"/>
              <a:pathLst>
                <a:path w="3321290" h="2073576">
                  <a:moveTo>
                    <a:pt x="3196830" y="2073575"/>
                  </a:moveTo>
                  <a:lnTo>
                    <a:pt x="124460" y="2073575"/>
                  </a:lnTo>
                  <a:cubicBezTo>
                    <a:pt x="55880" y="2073575"/>
                    <a:pt x="0" y="2017695"/>
                    <a:pt x="0" y="19491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96830" y="0"/>
                  </a:lnTo>
                  <a:cubicBezTo>
                    <a:pt x="3265410" y="0"/>
                    <a:pt x="3321290" y="55880"/>
                    <a:pt x="3321290" y="124460"/>
                  </a:cubicBezTo>
                  <a:lnTo>
                    <a:pt x="3321290" y="1949116"/>
                  </a:lnTo>
                  <a:cubicBezTo>
                    <a:pt x="3321290" y="2017696"/>
                    <a:pt x="3265410" y="2073576"/>
                    <a:pt x="3196830" y="207357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19175"/>
            <a:ext cx="1407509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241452"/>
                </a:solidFill>
                <a:latin typeface="Lato Bold"/>
              </a:rPr>
              <a:t>Ұсыныс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40877" y="4163687"/>
            <a:ext cx="5038086" cy="489953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6669821" y="1028700"/>
            <a:ext cx="589479" cy="195074"/>
            <a:chOff x="0" y="0"/>
            <a:chExt cx="1297145" cy="429260"/>
          </a:xfrm>
        </p:grpSpPr>
        <p:sp>
          <p:nvSpPr>
            <p:cNvPr id="8" name="Freeform 8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241452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86032" y="7664109"/>
            <a:ext cx="2385892" cy="2239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95525" y="2633135"/>
            <a:ext cx="2548593" cy="251036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440888" y="4351526"/>
            <a:ext cx="9818412" cy="3655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241452"/>
                </a:solidFill>
                <a:latin typeface="Alegreya Bold"/>
              </a:rPr>
              <a:t>Зоонимдерде лингвоелтанымдық,лингвомәдениеттанымдық потенциал бар.Олардың көмегімен өлкетанымдық ақпарат алуға,туған жерге,ана тілге деген сүйіспеншілік тудыруға болады.Ономастикалық фактілер қызықты,адамды ойландыратын және пайдалы болып табылады.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18016" y="7251054"/>
            <a:ext cx="18649922" cy="3035946"/>
          </a:xfrm>
          <a:prstGeom prst="rect">
            <a:avLst/>
          </a:prstGeom>
          <a:solidFill>
            <a:srgbClr val="927AD4"/>
          </a:solidFill>
        </p:spPr>
        <p:txBody>
          <a:bodyPr/>
          <a:lstStyle/>
          <a:p>
            <a:endParaRPr lang="ru-RU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08171" y="4990957"/>
            <a:ext cx="4797549" cy="37780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22879" y="6127329"/>
            <a:ext cx="2047989" cy="224745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863720" y="1711117"/>
            <a:ext cx="12560559" cy="2713195"/>
            <a:chOff x="0" y="0"/>
            <a:chExt cx="16747412" cy="3617593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6747412" cy="16349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>
                  <a:solidFill>
                    <a:srgbClr val="241452"/>
                  </a:solidFill>
                  <a:latin typeface="Lato Bold"/>
                </a:rPr>
                <a:t>Қорытынды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21901"/>
              <a:ext cx="16747412" cy="1795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60"/>
                </a:lnSpc>
              </a:pPr>
              <a:r>
                <a:rPr lang="en-US" sz="4200">
                  <a:solidFill>
                    <a:srgbClr val="241452"/>
                  </a:solidFill>
                  <a:latin typeface="Alegreya"/>
                </a:rPr>
                <a:t>Қандай нәтижеге қол жеткізе алдым және болашақта қол жеткізе аламын?!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35019" y="8593452"/>
            <a:ext cx="2969111" cy="27093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2301" y="-531848"/>
            <a:ext cx="2747262" cy="25789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3227" y="2877128"/>
            <a:ext cx="3046961" cy="21138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181166" y="6353793"/>
            <a:ext cx="1459625" cy="280697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6834947" y="1007291"/>
            <a:ext cx="424353" cy="410148"/>
            <a:chOff x="0" y="0"/>
            <a:chExt cx="565804" cy="546864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752384" y="9063226"/>
            <a:ext cx="589479" cy="195074"/>
            <a:chOff x="0" y="0"/>
            <a:chExt cx="1297145" cy="429260"/>
          </a:xfrm>
        </p:grpSpPr>
        <p:sp>
          <p:nvSpPr>
            <p:cNvPr id="17" name="Freeform 17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35626" y="2877821"/>
            <a:ext cx="14222189" cy="366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92"/>
              </a:lnSpc>
            </a:pPr>
            <a:r>
              <a:rPr lang="en-US" sz="13779">
                <a:solidFill>
                  <a:srgbClr val="241452"/>
                </a:solidFill>
                <a:latin typeface="Alegreya Bold"/>
              </a:rPr>
              <a:t>Зооним дегеніміз </a:t>
            </a:r>
          </a:p>
          <a:p>
            <a:pPr algn="ctr">
              <a:lnSpc>
                <a:spcPts val="14192"/>
              </a:lnSpc>
            </a:pPr>
            <a:r>
              <a:rPr lang="en-US" sz="13779">
                <a:solidFill>
                  <a:srgbClr val="241452"/>
                </a:solidFill>
                <a:latin typeface="Alegreya Bold"/>
              </a:rPr>
              <a:t>не?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7609938"/>
            <a:ext cx="18288000" cy="2677062"/>
          </a:xfrm>
          <a:prstGeom prst="rect">
            <a:avLst/>
          </a:prstGeom>
          <a:solidFill>
            <a:srgbClr val="927AD4"/>
          </a:solidFill>
        </p:spPr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37657" y="2658746"/>
            <a:ext cx="5056006" cy="61099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834947" y="1007291"/>
            <a:ext cx="424353" cy="410148"/>
            <a:chOff x="0" y="0"/>
            <a:chExt cx="565804" cy="546864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3585" y="4497821"/>
            <a:ext cx="3344081" cy="44886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11634" y="6177482"/>
            <a:ext cx="1511419" cy="2906575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202828" y="8888983"/>
            <a:ext cx="589479" cy="195074"/>
            <a:chOff x="0" y="0"/>
            <a:chExt cx="1297145" cy="429260"/>
          </a:xfrm>
        </p:grpSpPr>
        <p:sp>
          <p:nvSpPr>
            <p:cNvPr id="13" name="Freeform 13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18016" y="7251054"/>
            <a:ext cx="18649922" cy="3035946"/>
          </a:xfrm>
          <a:prstGeom prst="rect">
            <a:avLst/>
          </a:prstGeom>
          <a:solidFill>
            <a:srgbClr val="927AD4"/>
          </a:solidFill>
        </p:spPr>
        <p:txBody>
          <a:bodyPr/>
          <a:lstStyle/>
          <a:p>
            <a:endParaRPr lang="ru-RU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77081" y="5211026"/>
            <a:ext cx="7133838" cy="355800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863720" y="2368556"/>
            <a:ext cx="12560559" cy="2041008"/>
            <a:chOff x="0" y="0"/>
            <a:chExt cx="16747412" cy="2721343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6747412" cy="1533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00"/>
                </a:lnSpc>
              </a:pPr>
              <a:r>
                <a:rPr lang="en-US" sz="7500">
                  <a:solidFill>
                    <a:srgbClr val="241452"/>
                  </a:solidFill>
                  <a:latin typeface="Lato Bold"/>
                </a:rPr>
                <a:t>Назарларыңызға рахмет!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706014"/>
              <a:ext cx="16747412" cy="1020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</a:pPr>
              <a:r>
                <a:rPr lang="en-US" sz="4800">
                  <a:solidFill>
                    <a:srgbClr val="241452"/>
                  </a:solidFill>
                  <a:latin typeface="Lato"/>
                </a:rPr>
                <a:t>Жоба бойынша сұрақтарыңыз бар ма?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669821" y="1028700"/>
            <a:ext cx="589479" cy="195074"/>
            <a:chOff x="0" y="0"/>
            <a:chExt cx="1297145" cy="429260"/>
          </a:xfrm>
        </p:grpSpPr>
        <p:sp>
          <p:nvSpPr>
            <p:cNvPr id="8" name="Freeform 8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241452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1007291"/>
            <a:ext cx="424353" cy="410148"/>
            <a:chOff x="0" y="0"/>
            <a:chExt cx="565804" cy="546864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99774" y="-1237102"/>
            <a:ext cx="3228105" cy="3030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0877" y="8769027"/>
            <a:ext cx="3114616" cy="21607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772900" y="1007291"/>
            <a:ext cx="5486400" cy="8229600"/>
            <a:chOff x="0" y="0"/>
            <a:chExt cx="6350000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73837" r="-73837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1007291"/>
            <a:ext cx="424353" cy="410148"/>
            <a:chOff x="0" y="0"/>
            <a:chExt cx="565804" cy="546864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692617"/>
            <a:ext cx="9935885" cy="7422854"/>
            <a:chOff x="0" y="0"/>
            <a:chExt cx="5423873" cy="40520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23873" cy="4052041"/>
            </a:xfrm>
            <a:custGeom>
              <a:avLst/>
              <a:gdLst/>
              <a:ahLst/>
              <a:cxnLst/>
              <a:rect l="l" t="t" r="r" b="b"/>
              <a:pathLst>
                <a:path w="5423873" h="4052041">
                  <a:moveTo>
                    <a:pt x="5299413" y="4052041"/>
                  </a:moveTo>
                  <a:lnTo>
                    <a:pt x="124460" y="4052041"/>
                  </a:lnTo>
                  <a:cubicBezTo>
                    <a:pt x="55880" y="4052041"/>
                    <a:pt x="0" y="3996161"/>
                    <a:pt x="0" y="392758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9413" y="0"/>
                  </a:lnTo>
                  <a:cubicBezTo>
                    <a:pt x="5367993" y="0"/>
                    <a:pt x="5423873" y="55880"/>
                    <a:pt x="5423873" y="124460"/>
                  </a:cubicBezTo>
                  <a:lnTo>
                    <a:pt x="5423873" y="3927581"/>
                  </a:lnTo>
                  <a:cubicBezTo>
                    <a:pt x="5423873" y="3996161"/>
                    <a:pt x="5367993" y="4052041"/>
                    <a:pt x="5299413" y="405204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83165" y="685335"/>
            <a:ext cx="2339257" cy="24209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8848" y="7047979"/>
            <a:ext cx="2646064" cy="2822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559156" y="8509029"/>
            <a:ext cx="2562841" cy="177797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28700" y="1965519"/>
            <a:ext cx="10524094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241452"/>
                </a:solidFill>
                <a:latin typeface="Lato Bold"/>
              </a:rPr>
              <a:t>Зоонимика саласы әлі де толық зерттелмеген! Бұған не себеп?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18016" y="7664109"/>
            <a:ext cx="18649922" cy="2622891"/>
          </a:xfrm>
          <a:prstGeom prst="rect">
            <a:avLst/>
          </a:prstGeom>
          <a:solidFill>
            <a:srgbClr val="927AD4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2517044" y="1223774"/>
            <a:ext cx="12709762" cy="7935065"/>
            <a:chOff x="0" y="0"/>
            <a:chExt cx="3321290" cy="20735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21290" cy="2073576"/>
            </a:xfrm>
            <a:custGeom>
              <a:avLst/>
              <a:gdLst/>
              <a:ahLst/>
              <a:cxnLst/>
              <a:rect l="l" t="t" r="r" b="b"/>
              <a:pathLst>
                <a:path w="3321290" h="2073576">
                  <a:moveTo>
                    <a:pt x="3196830" y="2073575"/>
                  </a:moveTo>
                  <a:lnTo>
                    <a:pt x="124460" y="2073575"/>
                  </a:lnTo>
                  <a:cubicBezTo>
                    <a:pt x="55880" y="2073575"/>
                    <a:pt x="0" y="2017695"/>
                    <a:pt x="0" y="19491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96830" y="0"/>
                  </a:lnTo>
                  <a:cubicBezTo>
                    <a:pt x="3265410" y="0"/>
                    <a:pt x="3321290" y="55880"/>
                    <a:pt x="3321290" y="124460"/>
                  </a:cubicBezTo>
                  <a:lnTo>
                    <a:pt x="3321290" y="1949116"/>
                  </a:lnTo>
                  <a:cubicBezTo>
                    <a:pt x="3321290" y="2017696"/>
                    <a:pt x="3265410" y="2073576"/>
                    <a:pt x="3196830" y="207357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297451" y="3785437"/>
            <a:ext cx="11148947" cy="180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5940">
                <a:solidFill>
                  <a:srgbClr val="241452"/>
                </a:solidFill>
                <a:latin typeface="Alegreya Bold"/>
              </a:rPr>
              <a:t>Қолданыс аясы тар саланы ешкімнің де зерттеуге құлқы жоқ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9644" y="5387461"/>
            <a:ext cx="5038086" cy="489953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6669821" y="1028700"/>
            <a:ext cx="589479" cy="195074"/>
            <a:chOff x="0" y="0"/>
            <a:chExt cx="1297145" cy="429260"/>
          </a:xfrm>
        </p:grpSpPr>
        <p:sp>
          <p:nvSpPr>
            <p:cNvPr id="8" name="Freeform 8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241452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86032" y="7664109"/>
            <a:ext cx="2385892" cy="2239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95525" y="2633135"/>
            <a:ext cx="2548593" cy="25103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18016" y="7664109"/>
            <a:ext cx="18649922" cy="2622891"/>
          </a:xfrm>
          <a:prstGeom prst="rect">
            <a:avLst/>
          </a:prstGeom>
          <a:solidFill>
            <a:srgbClr val="927AD4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7440888" y="2951457"/>
            <a:ext cx="9818412" cy="6306843"/>
            <a:chOff x="0" y="0"/>
            <a:chExt cx="3321290" cy="21334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21290" cy="2133426"/>
            </a:xfrm>
            <a:custGeom>
              <a:avLst/>
              <a:gdLst/>
              <a:ahLst/>
              <a:cxnLst/>
              <a:rect l="l" t="t" r="r" b="b"/>
              <a:pathLst>
                <a:path w="3321290" h="2133426">
                  <a:moveTo>
                    <a:pt x="3196830" y="2133426"/>
                  </a:moveTo>
                  <a:lnTo>
                    <a:pt x="124460" y="2133426"/>
                  </a:lnTo>
                  <a:cubicBezTo>
                    <a:pt x="55880" y="2133426"/>
                    <a:pt x="0" y="2077546"/>
                    <a:pt x="0" y="20089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96830" y="0"/>
                  </a:lnTo>
                  <a:cubicBezTo>
                    <a:pt x="3265410" y="0"/>
                    <a:pt x="3321290" y="55880"/>
                    <a:pt x="3321290" y="124460"/>
                  </a:cubicBezTo>
                  <a:lnTo>
                    <a:pt x="3321290" y="2008966"/>
                  </a:lnTo>
                  <a:cubicBezTo>
                    <a:pt x="3321290" y="2077546"/>
                    <a:pt x="3265410" y="2133426"/>
                    <a:pt x="3196830" y="213342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19175"/>
            <a:ext cx="1407509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241452"/>
                </a:solidFill>
                <a:latin typeface="Lato Bold"/>
              </a:rPr>
              <a:t>Зерттеу мақсаты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40877" y="4163687"/>
            <a:ext cx="5038086" cy="489953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6669821" y="1028700"/>
            <a:ext cx="589479" cy="195074"/>
            <a:chOff x="0" y="0"/>
            <a:chExt cx="1297145" cy="429260"/>
          </a:xfrm>
        </p:grpSpPr>
        <p:sp>
          <p:nvSpPr>
            <p:cNvPr id="8" name="Freeform 8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241452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86032" y="7664109"/>
            <a:ext cx="2385892" cy="2239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95525" y="2633135"/>
            <a:ext cx="2548593" cy="251036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871925" y="3037182"/>
            <a:ext cx="7127381" cy="6026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1"/>
              </a:lnSpc>
              <a:spcBef>
                <a:spcPct val="0"/>
              </a:spcBef>
            </a:pPr>
            <a:r>
              <a:rPr lang="en-US" sz="5127">
                <a:solidFill>
                  <a:srgbClr val="241452"/>
                </a:solidFill>
                <a:latin typeface="Alegreya Bold"/>
              </a:rPr>
              <a:t>Зоонимдер топтары бойынша антропологиялық белгілер заңдылықтарын семантикалық-прагматикалық көзқараста зерттеу және сипаттау.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18016" y="7664109"/>
            <a:ext cx="18649922" cy="2622891"/>
          </a:xfrm>
          <a:prstGeom prst="rect">
            <a:avLst/>
          </a:prstGeom>
          <a:solidFill>
            <a:srgbClr val="927AD4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6486032" y="3128387"/>
            <a:ext cx="11047257" cy="6129913"/>
            <a:chOff x="0" y="0"/>
            <a:chExt cx="3736973" cy="20735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36973" cy="2073576"/>
            </a:xfrm>
            <a:custGeom>
              <a:avLst/>
              <a:gdLst/>
              <a:ahLst/>
              <a:cxnLst/>
              <a:rect l="l" t="t" r="r" b="b"/>
              <a:pathLst>
                <a:path w="3736973" h="2073576">
                  <a:moveTo>
                    <a:pt x="3612513" y="2073575"/>
                  </a:moveTo>
                  <a:lnTo>
                    <a:pt x="124460" y="2073575"/>
                  </a:lnTo>
                  <a:cubicBezTo>
                    <a:pt x="55880" y="2073575"/>
                    <a:pt x="0" y="2017695"/>
                    <a:pt x="0" y="19491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12513" y="0"/>
                  </a:lnTo>
                  <a:cubicBezTo>
                    <a:pt x="3681094" y="0"/>
                    <a:pt x="3736973" y="55880"/>
                    <a:pt x="3736973" y="124460"/>
                  </a:cubicBezTo>
                  <a:lnTo>
                    <a:pt x="3736973" y="1949116"/>
                  </a:lnTo>
                  <a:cubicBezTo>
                    <a:pt x="3736973" y="2017696"/>
                    <a:pt x="3681094" y="2073576"/>
                    <a:pt x="3612513" y="207357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19175"/>
            <a:ext cx="14075094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241452"/>
                </a:solidFill>
                <a:latin typeface="Lato Bold"/>
              </a:rPr>
              <a:t>Зерттеу тақырыбының өзектілігі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40877" y="4163687"/>
            <a:ext cx="5038086" cy="489953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6669821" y="1028700"/>
            <a:ext cx="589479" cy="195074"/>
            <a:chOff x="0" y="0"/>
            <a:chExt cx="1297145" cy="429260"/>
          </a:xfrm>
        </p:grpSpPr>
        <p:sp>
          <p:nvSpPr>
            <p:cNvPr id="8" name="Freeform 8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241452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86032" y="7664109"/>
            <a:ext cx="2385892" cy="2239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95525" y="2633135"/>
            <a:ext cx="2548593" cy="251036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36833" y="4021941"/>
            <a:ext cx="10345656" cy="434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8"/>
              </a:lnSpc>
              <a:spcBef>
                <a:spcPct val="0"/>
              </a:spcBef>
            </a:pPr>
            <a:r>
              <a:rPr lang="en-US" sz="4773">
                <a:solidFill>
                  <a:srgbClr val="241452"/>
                </a:solidFill>
                <a:latin typeface="Alegreya Bold"/>
              </a:rPr>
              <a:t>Зоолексика әлемнің ұлттық тілдік бейнесінің бөлігі саналады.Сондықтан да зоонимдік лексиканы зерттеу қазіргі тіл білімінің өзекті мәселесі болып табылады.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07291"/>
            <a:ext cx="424353" cy="410148"/>
            <a:chOff x="0" y="0"/>
            <a:chExt cx="565804" cy="54686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F4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F4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F4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802409" y="5836628"/>
            <a:ext cx="4598576" cy="3421672"/>
            <a:chOff x="0" y="0"/>
            <a:chExt cx="2510304" cy="18678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10304" cy="1867847"/>
            </a:xfrm>
            <a:custGeom>
              <a:avLst/>
              <a:gdLst/>
              <a:ahLst/>
              <a:cxnLst/>
              <a:rect l="l" t="t" r="r" b="b"/>
              <a:pathLst>
                <a:path w="2510304" h="1867847">
                  <a:moveTo>
                    <a:pt x="2385844" y="1867847"/>
                  </a:moveTo>
                  <a:lnTo>
                    <a:pt x="124460" y="1867847"/>
                  </a:lnTo>
                  <a:cubicBezTo>
                    <a:pt x="55880" y="1867847"/>
                    <a:pt x="0" y="1811967"/>
                    <a:pt x="0" y="17433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85844" y="0"/>
                  </a:lnTo>
                  <a:cubicBezTo>
                    <a:pt x="2454424" y="0"/>
                    <a:pt x="2510304" y="55880"/>
                    <a:pt x="2510304" y="124460"/>
                  </a:cubicBezTo>
                  <a:lnTo>
                    <a:pt x="2510304" y="1743387"/>
                  </a:lnTo>
                  <a:cubicBezTo>
                    <a:pt x="2510304" y="1811967"/>
                    <a:pt x="2454424" y="1867847"/>
                    <a:pt x="2385844" y="186784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10172" y="5836628"/>
            <a:ext cx="4598576" cy="3421672"/>
            <a:chOff x="0" y="0"/>
            <a:chExt cx="2510304" cy="186784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10304" cy="1867847"/>
            </a:xfrm>
            <a:custGeom>
              <a:avLst/>
              <a:gdLst/>
              <a:ahLst/>
              <a:cxnLst/>
              <a:rect l="l" t="t" r="r" b="b"/>
              <a:pathLst>
                <a:path w="2510304" h="1867847">
                  <a:moveTo>
                    <a:pt x="2385844" y="1867847"/>
                  </a:moveTo>
                  <a:lnTo>
                    <a:pt x="124460" y="1867847"/>
                  </a:lnTo>
                  <a:cubicBezTo>
                    <a:pt x="55880" y="1867847"/>
                    <a:pt x="0" y="1811967"/>
                    <a:pt x="0" y="17433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85844" y="0"/>
                  </a:lnTo>
                  <a:cubicBezTo>
                    <a:pt x="2454424" y="0"/>
                    <a:pt x="2510304" y="55880"/>
                    <a:pt x="2510304" y="124460"/>
                  </a:cubicBezTo>
                  <a:lnTo>
                    <a:pt x="2510304" y="1743387"/>
                  </a:lnTo>
                  <a:cubicBezTo>
                    <a:pt x="2510304" y="1811967"/>
                    <a:pt x="2454424" y="1867847"/>
                    <a:pt x="2385844" y="186784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802409" y="968267"/>
            <a:ext cx="4598576" cy="459857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2206" r="-22206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055608" y="968267"/>
            <a:ext cx="4598576" cy="459857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3348" r="-23348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258300"/>
            <a:ext cx="589479" cy="195074"/>
            <a:chOff x="0" y="0"/>
            <a:chExt cx="1297145" cy="429260"/>
          </a:xfrm>
        </p:grpSpPr>
        <p:sp>
          <p:nvSpPr>
            <p:cNvPr id="15" name="Freeform 15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1958206"/>
            <a:ext cx="5980390" cy="63705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76280" y="7547464"/>
            <a:ext cx="2265620" cy="212685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8197294" y="6743871"/>
            <a:ext cx="3808807" cy="1569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kk-KZ" sz="3200" dirty="0">
                <a:solidFill>
                  <a:srgbClr val="241452"/>
                </a:solidFill>
                <a:latin typeface="Lato Bold"/>
              </a:rPr>
              <a:t>А</a:t>
            </a:r>
            <a:r>
              <a:rPr lang="en-US" sz="3200" dirty="0">
                <a:solidFill>
                  <a:srgbClr val="241452"/>
                </a:solidFill>
                <a:latin typeface="Lato Bold"/>
              </a:rPr>
              <a:t>ю-</a:t>
            </a:r>
            <a:r>
              <a:rPr lang="en-US" sz="3200" dirty="0" err="1">
                <a:solidFill>
                  <a:srgbClr val="241452"/>
                </a:solidFill>
                <a:latin typeface="Lato Bold"/>
              </a:rPr>
              <a:t>ебедейсіз</a:t>
            </a:r>
            <a:r>
              <a:rPr lang="en-US" sz="3200" dirty="0">
                <a:solidFill>
                  <a:srgbClr val="241452"/>
                </a:solidFill>
                <a:latin typeface="Lato Bold"/>
              </a:rPr>
              <a:t>,</a:t>
            </a:r>
          </a:p>
          <a:p>
            <a:pPr algn="ctr">
              <a:lnSpc>
                <a:spcPts val="4160"/>
              </a:lnSpc>
            </a:pPr>
            <a:r>
              <a:rPr lang="en-US" sz="3200" dirty="0" err="1">
                <a:solidFill>
                  <a:srgbClr val="241452"/>
                </a:solidFill>
                <a:latin typeface="Lato Bold"/>
              </a:rPr>
              <a:t>икемсіз</a:t>
            </a:r>
            <a:r>
              <a:rPr lang="en-US" sz="3200" dirty="0">
                <a:solidFill>
                  <a:srgbClr val="241452"/>
                </a:solidFill>
                <a:latin typeface="Lato Bold"/>
              </a:rPr>
              <a:t>,</a:t>
            </a:r>
          </a:p>
          <a:p>
            <a:pPr algn="ctr">
              <a:lnSpc>
                <a:spcPts val="4160"/>
              </a:lnSpc>
            </a:pPr>
            <a:r>
              <a:rPr lang="en-US" sz="3200" dirty="0" err="1">
                <a:solidFill>
                  <a:srgbClr val="241452"/>
                </a:solidFill>
                <a:latin typeface="Lato Bold"/>
              </a:rPr>
              <a:t>үлкен</a:t>
            </a:r>
            <a:r>
              <a:rPr lang="en-US" sz="3200" dirty="0">
                <a:solidFill>
                  <a:srgbClr val="241452"/>
                </a:solidFill>
                <a:latin typeface="Lato Bold"/>
              </a:rPr>
              <a:t> </a:t>
            </a:r>
            <a:r>
              <a:rPr lang="en-US" sz="3200" dirty="0" err="1">
                <a:solidFill>
                  <a:srgbClr val="241452"/>
                </a:solidFill>
                <a:latin typeface="Lato Bold"/>
              </a:rPr>
              <a:t>денелі</a:t>
            </a:r>
            <a:r>
              <a:rPr lang="kk-KZ" sz="3200" dirty="0">
                <a:solidFill>
                  <a:srgbClr val="241452"/>
                </a:solidFill>
                <a:latin typeface="Lato Bold"/>
              </a:rPr>
              <a:t> аң</a:t>
            </a:r>
            <a:endParaRPr lang="en-US" sz="3200" dirty="0">
              <a:solidFill>
                <a:srgbClr val="241452"/>
              </a:solidFill>
              <a:latin typeface="Lat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205057" y="7267746"/>
            <a:ext cx="3808807" cy="1029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kk-KZ" sz="3200" dirty="0">
                <a:solidFill>
                  <a:srgbClr val="241452"/>
                </a:solidFill>
                <a:latin typeface="Lato Bold"/>
              </a:rPr>
              <a:t>Қ</a:t>
            </a:r>
            <a:r>
              <a:rPr lang="en-US" sz="3200" dirty="0" err="1">
                <a:solidFill>
                  <a:srgbClr val="241452"/>
                </a:solidFill>
                <a:latin typeface="Lato Bold"/>
              </a:rPr>
              <a:t>оян</a:t>
            </a:r>
            <a:r>
              <a:rPr lang="en-US" sz="3200" dirty="0">
                <a:solidFill>
                  <a:srgbClr val="241452"/>
                </a:solidFill>
                <a:latin typeface="Lato Bold"/>
              </a:rPr>
              <a:t>-</a:t>
            </a:r>
            <a:r>
              <a:rPr lang="kk-KZ" sz="3200" dirty="0">
                <a:solidFill>
                  <a:srgbClr val="241452"/>
                </a:solidFill>
                <a:latin typeface="Lato Bold"/>
              </a:rPr>
              <a:t>табиғатынан </a:t>
            </a:r>
            <a:r>
              <a:rPr lang="en-US" sz="3200" dirty="0" err="1">
                <a:solidFill>
                  <a:srgbClr val="241452"/>
                </a:solidFill>
                <a:latin typeface="Lato Bold"/>
              </a:rPr>
              <a:t>қорқақ</a:t>
            </a:r>
            <a:r>
              <a:rPr lang="kk-KZ" sz="3200" dirty="0">
                <a:solidFill>
                  <a:srgbClr val="241452"/>
                </a:solidFill>
                <a:latin typeface="Lato Bold"/>
              </a:rPr>
              <a:t> аң</a:t>
            </a:r>
            <a:endParaRPr lang="en-US" sz="3200" dirty="0">
              <a:solidFill>
                <a:srgbClr val="241452"/>
              </a:solidFill>
              <a:latin typeface="Lato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07291"/>
            <a:ext cx="424353" cy="410148"/>
            <a:chOff x="0" y="0"/>
            <a:chExt cx="565804" cy="54686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F4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F4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F4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802409" y="5836628"/>
            <a:ext cx="4598576" cy="3421672"/>
            <a:chOff x="0" y="0"/>
            <a:chExt cx="2510304" cy="18678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10304" cy="1867847"/>
            </a:xfrm>
            <a:custGeom>
              <a:avLst/>
              <a:gdLst/>
              <a:ahLst/>
              <a:cxnLst/>
              <a:rect l="l" t="t" r="r" b="b"/>
              <a:pathLst>
                <a:path w="2510304" h="1867847">
                  <a:moveTo>
                    <a:pt x="2385844" y="1867847"/>
                  </a:moveTo>
                  <a:lnTo>
                    <a:pt x="124460" y="1867847"/>
                  </a:lnTo>
                  <a:cubicBezTo>
                    <a:pt x="55880" y="1867847"/>
                    <a:pt x="0" y="1811967"/>
                    <a:pt x="0" y="17433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85844" y="0"/>
                  </a:lnTo>
                  <a:cubicBezTo>
                    <a:pt x="2454424" y="0"/>
                    <a:pt x="2510304" y="55880"/>
                    <a:pt x="2510304" y="124460"/>
                  </a:cubicBezTo>
                  <a:lnTo>
                    <a:pt x="2510304" y="1743387"/>
                  </a:lnTo>
                  <a:cubicBezTo>
                    <a:pt x="2510304" y="1811967"/>
                    <a:pt x="2454424" y="1867847"/>
                    <a:pt x="2385844" y="186784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660724" y="5836628"/>
            <a:ext cx="4598576" cy="3421672"/>
            <a:chOff x="0" y="0"/>
            <a:chExt cx="2510304" cy="186784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10304" cy="1867847"/>
            </a:xfrm>
            <a:custGeom>
              <a:avLst/>
              <a:gdLst/>
              <a:ahLst/>
              <a:cxnLst/>
              <a:rect l="l" t="t" r="r" b="b"/>
              <a:pathLst>
                <a:path w="2510304" h="1867847">
                  <a:moveTo>
                    <a:pt x="2385844" y="1867847"/>
                  </a:moveTo>
                  <a:lnTo>
                    <a:pt x="124460" y="1867847"/>
                  </a:lnTo>
                  <a:cubicBezTo>
                    <a:pt x="55880" y="1867847"/>
                    <a:pt x="0" y="1811967"/>
                    <a:pt x="0" y="17433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85844" y="0"/>
                  </a:lnTo>
                  <a:cubicBezTo>
                    <a:pt x="2454424" y="0"/>
                    <a:pt x="2510304" y="55880"/>
                    <a:pt x="2510304" y="124460"/>
                  </a:cubicBezTo>
                  <a:lnTo>
                    <a:pt x="2510304" y="1743387"/>
                  </a:lnTo>
                  <a:cubicBezTo>
                    <a:pt x="2510304" y="1811967"/>
                    <a:pt x="2454424" y="1867847"/>
                    <a:pt x="2385844" y="186784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802409" y="968267"/>
            <a:ext cx="4598576" cy="459857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t="-3408" b="-3408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660724" y="968267"/>
            <a:ext cx="4598576" cy="459857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8276" r="-28276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258300"/>
            <a:ext cx="589479" cy="195074"/>
            <a:chOff x="0" y="0"/>
            <a:chExt cx="1297145" cy="429260"/>
          </a:xfrm>
        </p:grpSpPr>
        <p:sp>
          <p:nvSpPr>
            <p:cNvPr id="15" name="Freeform 15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1958206"/>
            <a:ext cx="5980390" cy="63705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76280" y="7547464"/>
            <a:ext cx="2265620" cy="212685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8197294" y="7203147"/>
            <a:ext cx="3808807" cy="1029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dirty="0" err="1">
                <a:solidFill>
                  <a:srgbClr val="241452"/>
                </a:solidFill>
                <a:latin typeface="Lato Bold"/>
              </a:rPr>
              <a:t>арыстан-батыл</a:t>
            </a:r>
            <a:r>
              <a:rPr lang="kk-KZ" sz="3200" dirty="0">
                <a:solidFill>
                  <a:srgbClr val="241452"/>
                </a:solidFill>
                <a:latin typeface="Lato Bold"/>
              </a:rPr>
              <a:t>,аң патшасы</a:t>
            </a:r>
            <a:endParaRPr lang="en-US" sz="3200" dirty="0">
              <a:solidFill>
                <a:srgbClr val="241452"/>
              </a:solidFill>
              <a:latin typeface="Lat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055608" y="7203147"/>
            <a:ext cx="3808807" cy="1568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dirty="0" err="1">
                <a:solidFill>
                  <a:srgbClr val="241452"/>
                </a:solidFill>
                <a:latin typeface="Lato Bold"/>
              </a:rPr>
              <a:t>түйе-шыдамды</a:t>
            </a:r>
            <a:r>
              <a:rPr lang="kk-KZ" sz="3200" dirty="0">
                <a:solidFill>
                  <a:srgbClr val="241452"/>
                </a:solidFill>
                <a:latin typeface="Lato Bold"/>
              </a:rPr>
              <a:t>,мінсек көлік,жесең азық</a:t>
            </a:r>
            <a:endParaRPr lang="en-US" sz="3200" dirty="0">
              <a:solidFill>
                <a:srgbClr val="241452"/>
              </a:solidFill>
              <a:latin typeface="Lato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50" t="10616" r="10777" b="163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1756</TotalTime>
  <Words>310</Words>
  <Application>Microsoft Office PowerPoint</Application>
  <PresentationFormat>Произвольный</PresentationFormat>
  <Paragraphs>56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Lato Bold</vt:lpstr>
      <vt:lpstr>Alegreya Bold</vt:lpstr>
      <vt:lpstr>Calibri</vt:lpstr>
      <vt:lpstr>Lato</vt:lpstr>
      <vt:lpstr>Alegreya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Қазақ тілінде зоонимдерді зерттеу бағыттары</dc:title>
  <dc:creator>Admin</dc:creator>
  <cp:lastModifiedBy>Егеубаев Рүстем Еркінұлы</cp:lastModifiedBy>
  <cp:revision>22</cp:revision>
  <dcterms:created xsi:type="dcterms:W3CDTF">2006-08-16T00:00:00Z</dcterms:created>
  <dcterms:modified xsi:type="dcterms:W3CDTF">2023-12-04T11:23:36Z</dcterms:modified>
  <dc:identifier>DAE4UPVSskc</dc:identifier>
</cp:coreProperties>
</file>