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sldIdLst>
    <p:sldId id="256" r:id="rId2"/>
    <p:sldId id="257" r:id="rId3"/>
    <p:sldId id="258" r:id="rId4"/>
    <p:sldId id="259" r:id="rId5"/>
    <p:sldId id="260" r:id="rId6"/>
    <p:sldId id="261" r:id="rId7"/>
    <p:sldId id="276" r:id="rId8"/>
    <p:sldId id="275" r:id="rId9"/>
    <p:sldId id="268" r:id="rId10"/>
    <p:sldId id="277" r:id="rId11"/>
    <p:sldId id="278" r:id="rId12"/>
    <p:sldId id="274"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йбар Әбдіразақ" initials="АӘ" lastIdx="1" clrIdx="0">
    <p:extLst>
      <p:ext uri="{19B8F6BF-5375-455C-9EA6-DF929625EA0E}">
        <p15:presenceInfo xmlns:p15="http://schemas.microsoft.com/office/powerpoint/2012/main" userId="071c8f875ed408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6" d="100"/>
          <a:sy n="116" d="100"/>
        </p:scale>
        <p:origin x="39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0-23T21:53:51.463"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ru-RU"/>
              <a:t>Образец заголовка</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a:xfrm>
            <a:off x="5332412" y="5883275"/>
            <a:ext cx="4324044" cy="365125"/>
          </a:xfrm>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1053927520"/>
      </p:ext>
    </p:extLst>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C1ACAB7-F275-4AAE-B25C-F8FB8EEEED55}" type="datetimeFigureOut">
              <a:rPr lang="kk-KZ" smtClean="0"/>
              <a:t>24.10.2023</a:t>
            </a:fld>
            <a:endParaRPr lang="kk-KZ"/>
          </a:p>
        </p:txBody>
      </p:sp>
      <p:sp>
        <p:nvSpPr>
          <p:cNvPr id="6" name="Footer Placeholder 5"/>
          <p:cNvSpPr>
            <a:spLocks noGrp="1"/>
          </p:cNvSpPr>
          <p:nvPr>
            <p:ph type="ftr" sz="quarter" idx="11"/>
          </p:nvPr>
        </p:nvSpPr>
        <p:spPr/>
        <p:txBody>
          <a:bodyPr/>
          <a:lstStyle/>
          <a:p>
            <a:endParaRPr lang="kk-KZ"/>
          </a:p>
        </p:txBody>
      </p:sp>
      <p:sp>
        <p:nvSpPr>
          <p:cNvPr id="7" name="Slide Number Placeholder 6"/>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965618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25555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3196853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1595058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3184192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1987970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1764295129"/>
      </p:ext>
    </p:extLst>
  </p:cSld>
  <p:clrMapOvr>
    <a:masterClrMapping/>
  </p:clrMapOvr>
  <p:transition spd="med">
    <p:pull/>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3375861860"/>
      </p:ext>
    </p:extLst>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a:xfrm>
            <a:off x="10951856" y="5867131"/>
            <a:ext cx="551167" cy="365125"/>
          </a:xfrm>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2150156228"/>
      </p:ext>
    </p:extLst>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2C1ACAB7-F275-4AAE-B25C-F8FB8EEEED55}" type="datetimeFigureOut">
              <a:rPr lang="kk-KZ" smtClean="0"/>
              <a:t>24.10.2023</a:t>
            </a:fld>
            <a:endParaRPr lang="kk-KZ"/>
          </a:p>
        </p:txBody>
      </p:sp>
      <p:sp>
        <p:nvSpPr>
          <p:cNvPr id="5" name="Footer Placeholder 4"/>
          <p:cNvSpPr>
            <a:spLocks noGrp="1"/>
          </p:cNvSpPr>
          <p:nvPr>
            <p:ph type="ftr" sz="quarter" idx="11"/>
          </p:nvPr>
        </p:nvSpPr>
        <p:spPr/>
        <p:txBody>
          <a:bodyPr/>
          <a:lstStyle/>
          <a:p>
            <a:endParaRPr lang="kk-KZ"/>
          </a:p>
        </p:txBody>
      </p:sp>
      <p:sp>
        <p:nvSpPr>
          <p:cNvPr id="6" name="Slide Number Placeholder 5"/>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3387629264"/>
      </p:ext>
    </p:extLst>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2C1ACAB7-F275-4AAE-B25C-F8FB8EEEED55}" type="datetimeFigureOut">
              <a:rPr lang="kk-KZ" smtClean="0"/>
              <a:t>24.10.2023</a:t>
            </a:fld>
            <a:endParaRPr lang="kk-KZ"/>
          </a:p>
        </p:txBody>
      </p:sp>
      <p:sp>
        <p:nvSpPr>
          <p:cNvPr id="6" name="Footer Placeholder 5"/>
          <p:cNvSpPr>
            <a:spLocks noGrp="1"/>
          </p:cNvSpPr>
          <p:nvPr>
            <p:ph type="ftr" sz="quarter" idx="11"/>
          </p:nvPr>
        </p:nvSpPr>
        <p:spPr/>
        <p:txBody>
          <a:bodyPr/>
          <a:lstStyle/>
          <a:p>
            <a:endParaRPr lang="kk-KZ"/>
          </a:p>
        </p:txBody>
      </p:sp>
      <p:sp>
        <p:nvSpPr>
          <p:cNvPr id="7" name="Slide Number Placeholder 6"/>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2089254198"/>
      </p:ext>
    </p:extLst>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2C1ACAB7-F275-4AAE-B25C-F8FB8EEEED55}" type="datetimeFigureOut">
              <a:rPr lang="kk-KZ" smtClean="0"/>
              <a:t>24.10.2023</a:t>
            </a:fld>
            <a:endParaRPr lang="kk-KZ"/>
          </a:p>
        </p:txBody>
      </p:sp>
      <p:sp>
        <p:nvSpPr>
          <p:cNvPr id="8" name="Footer Placeholder 7"/>
          <p:cNvSpPr>
            <a:spLocks noGrp="1"/>
          </p:cNvSpPr>
          <p:nvPr>
            <p:ph type="ftr" sz="quarter" idx="11"/>
          </p:nvPr>
        </p:nvSpPr>
        <p:spPr/>
        <p:txBody>
          <a:bodyPr/>
          <a:lstStyle/>
          <a:p>
            <a:endParaRPr lang="kk-KZ"/>
          </a:p>
        </p:txBody>
      </p:sp>
      <p:sp>
        <p:nvSpPr>
          <p:cNvPr id="9" name="Slide Number Placeholder 8"/>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776650532"/>
      </p:ext>
    </p:extLst>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2C1ACAB7-F275-4AAE-B25C-F8FB8EEEED55}" type="datetimeFigureOut">
              <a:rPr lang="kk-KZ" smtClean="0"/>
              <a:t>24.10.2023</a:t>
            </a:fld>
            <a:endParaRPr lang="kk-KZ"/>
          </a:p>
        </p:txBody>
      </p:sp>
      <p:sp>
        <p:nvSpPr>
          <p:cNvPr id="4" name="Footer Placeholder 3"/>
          <p:cNvSpPr>
            <a:spLocks noGrp="1"/>
          </p:cNvSpPr>
          <p:nvPr>
            <p:ph type="ftr" sz="quarter" idx="11"/>
          </p:nvPr>
        </p:nvSpPr>
        <p:spPr/>
        <p:txBody>
          <a:bodyPr/>
          <a:lstStyle/>
          <a:p>
            <a:endParaRPr lang="kk-KZ"/>
          </a:p>
        </p:txBody>
      </p:sp>
      <p:sp>
        <p:nvSpPr>
          <p:cNvPr id="5" name="Slide Number Placeholder 4"/>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984748312"/>
      </p:ext>
    </p:extLst>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ACAB7-F275-4AAE-B25C-F8FB8EEEED55}" type="datetimeFigureOut">
              <a:rPr lang="kk-KZ" smtClean="0"/>
              <a:t>24.10.2023</a:t>
            </a:fld>
            <a:endParaRPr lang="kk-KZ"/>
          </a:p>
        </p:txBody>
      </p:sp>
      <p:sp>
        <p:nvSpPr>
          <p:cNvPr id="3" name="Footer Placeholder 2"/>
          <p:cNvSpPr>
            <a:spLocks noGrp="1"/>
          </p:cNvSpPr>
          <p:nvPr>
            <p:ph type="ftr" sz="quarter" idx="11"/>
          </p:nvPr>
        </p:nvSpPr>
        <p:spPr/>
        <p:txBody>
          <a:bodyPr/>
          <a:lstStyle/>
          <a:p>
            <a:endParaRPr lang="kk-KZ"/>
          </a:p>
        </p:txBody>
      </p:sp>
      <p:sp>
        <p:nvSpPr>
          <p:cNvPr id="4" name="Slide Number Placeholder 3"/>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3930403081"/>
      </p:ext>
    </p:extLst>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C1ACAB7-F275-4AAE-B25C-F8FB8EEEED55}" type="datetimeFigureOut">
              <a:rPr lang="kk-KZ" smtClean="0"/>
              <a:t>24.10.2023</a:t>
            </a:fld>
            <a:endParaRPr lang="kk-KZ"/>
          </a:p>
        </p:txBody>
      </p:sp>
      <p:sp>
        <p:nvSpPr>
          <p:cNvPr id="6" name="Footer Placeholder 5"/>
          <p:cNvSpPr>
            <a:spLocks noGrp="1"/>
          </p:cNvSpPr>
          <p:nvPr>
            <p:ph type="ftr" sz="quarter" idx="11"/>
          </p:nvPr>
        </p:nvSpPr>
        <p:spPr/>
        <p:txBody>
          <a:bodyPr/>
          <a:lstStyle/>
          <a:p>
            <a:endParaRPr lang="kk-KZ"/>
          </a:p>
        </p:txBody>
      </p:sp>
      <p:sp>
        <p:nvSpPr>
          <p:cNvPr id="7" name="Slide Number Placeholder 6"/>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773117693"/>
      </p:ext>
    </p:extLst>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ru-RU"/>
              <a:t>Образец заголовка</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2C1ACAB7-F275-4AAE-B25C-F8FB8EEEED55}" type="datetimeFigureOut">
              <a:rPr lang="kk-KZ" smtClean="0"/>
              <a:t>24.10.2023</a:t>
            </a:fld>
            <a:endParaRPr lang="kk-KZ"/>
          </a:p>
        </p:txBody>
      </p:sp>
      <p:sp>
        <p:nvSpPr>
          <p:cNvPr id="6" name="Footer Placeholder 5"/>
          <p:cNvSpPr>
            <a:spLocks noGrp="1"/>
          </p:cNvSpPr>
          <p:nvPr>
            <p:ph type="ftr" sz="quarter" idx="11"/>
          </p:nvPr>
        </p:nvSpPr>
        <p:spPr/>
        <p:txBody>
          <a:bodyPr/>
          <a:lstStyle/>
          <a:p>
            <a:endParaRPr lang="kk-KZ"/>
          </a:p>
        </p:txBody>
      </p:sp>
      <p:sp>
        <p:nvSpPr>
          <p:cNvPr id="7" name="Slide Number Placeholder 6"/>
          <p:cNvSpPr>
            <a:spLocks noGrp="1"/>
          </p:cNvSpPr>
          <p:nvPr>
            <p:ph type="sldNum" sz="quarter" idx="12"/>
          </p:nvPr>
        </p:nvSpPr>
        <p:spPr/>
        <p:txBody>
          <a:bodyPr/>
          <a:lstStyle/>
          <a:p>
            <a:fld id="{14825A5B-8ADD-46AF-915F-EFE896F1CC20}" type="slidenum">
              <a:rPr lang="kk-KZ" smtClean="0"/>
              <a:t>‹#›</a:t>
            </a:fld>
            <a:endParaRPr lang="kk-KZ"/>
          </a:p>
        </p:txBody>
      </p:sp>
    </p:spTree>
    <p:extLst>
      <p:ext uri="{BB962C8B-B14F-4D97-AF65-F5344CB8AC3E}">
        <p14:creationId xmlns:p14="http://schemas.microsoft.com/office/powerpoint/2010/main" val="958764133"/>
      </p:ext>
    </p:extLst>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C1ACAB7-F275-4AAE-B25C-F8FB8EEEED55}" type="datetimeFigureOut">
              <a:rPr lang="kk-KZ" smtClean="0"/>
              <a:t>24.10.2023</a:t>
            </a:fld>
            <a:endParaRPr lang="kk-KZ"/>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kk-KZ"/>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4825A5B-8ADD-46AF-915F-EFE896F1CC20}" type="slidenum">
              <a:rPr lang="kk-KZ" smtClean="0"/>
              <a:t>‹#›</a:t>
            </a:fld>
            <a:endParaRPr lang="kk-KZ"/>
          </a:p>
        </p:txBody>
      </p:sp>
    </p:spTree>
    <p:extLst>
      <p:ext uri="{BB962C8B-B14F-4D97-AF65-F5344CB8AC3E}">
        <p14:creationId xmlns:p14="http://schemas.microsoft.com/office/powerpoint/2010/main" val="169016624"/>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Lst>
  <p:transition spd="med">
    <p:pull/>
  </p:transition>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A05E0A9-D4F0-4922-ACD3-A834B83FDAD9}"/>
              </a:ext>
            </a:extLst>
          </p:cNvPr>
          <p:cNvSpPr>
            <a:spLocks noGrp="1"/>
          </p:cNvSpPr>
          <p:nvPr>
            <p:ph type="ctrTitle"/>
          </p:nvPr>
        </p:nvSpPr>
        <p:spPr>
          <a:xfrm>
            <a:off x="2134545" y="1138047"/>
            <a:ext cx="10993549" cy="1475013"/>
          </a:xfrm>
        </p:spPr>
        <p:txBody>
          <a:bodyPr>
            <a:noAutofit/>
          </a:bodyPr>
          <a:lstStyle/>
          <a:p>
            <a:pPr algn="l"/>
            <a:r>
              <a:rPr lang="kk-KZ" sz="3200" b="1" dirty="0">
                <a:latin typeface="Times New Roman" panose="02020603050405020304" pitchFamily="18" charset="0"/>
                <a:cs typeface="Times New Roman" panose="02020603050405020304" pitchFamily="18" charset="0"/>
              </a:rPr>
              <a:t>Тақырыбы:</a:t>
            </a:r>
            <a:r>
              <a:rPr lang="en-US" sz="3200" b="1" dirty="0">
                <a:latin typeface="Times New Roman" panose="02020603050405020304" pitchFamily="18" charset="0"/>
                <a:cs typeface="Times New Roman" panose="02020603050405020304" pitchFamily="18" charset="0"/>
              </a:rPr>
              <a:t> </a:t>
            </a:r>
            <a:r>
              <a:rPr lang="kk-KZ" sz="3200" b="1" dirty="0">
                <a:latin typeface="Times New Roman" panose="02020603050405020304" pitchFamily="18" charset="0"/>
                <a:cs typeface="Times New Roman" panose="02020603050405020304" pitchFamily="18" charset="0"/>
              </a:rPr>
              <a:t>Киберқылмыстық және одан қорғану</a:t>
            </a:r>
            <a:endParaRPr lang="kk-KZ" sz="3200" b="1"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xmlns="" id="{C93334EE-8431-4BA5-B7CC-8B70DF7C18FA}"/>
              </a:ext>
            </a:extLst>
          </p:cNvPr>
          <p:cNvSpPr>
            <a:spLocks noGrp="1"/>
          </p:cNvSpPr>
          <p:nvPr>
            <p:ph type="subTitle" idx="1"/>
          </p:nvPr>
        </p:nvSpPr>
        <p:spPr>
          <a:xfrm>
            <a:off x="3179753" y="5396786"/>
            <a:ext cx="8903135" cy="1947333"/>
          </a:xfrm>
        </p:spPr>
        <p:txBody>
          <a:bodyPr>
            <a:normAutofit/>
          </a:bodyPr>
          <a:lstStyle/>
          <a:p>
            <a:pPr>
              <a:spcBef>
                <a:spcPts val="0"/>
              </a:spcBef>
              <a:spcAft>
                <a:spcPts val="0"/>
              </a:spcAft>
            </a:pPr>
            <a:r>
              <a:rPr lang="kk-KZ" b="1" dirty="0">
                <a:solidFill>
                  <a:schemeClr val="tx1"/>
                </a:solidFill>
                <a:latin typeface="Times New Roman" panose="02020603050405020304" pitchFamily="18" charset="0"/>
                <a:cs typeface="Times New Roman" panose="02020603050405020304" pitchFamily="18" charset="0"/>
              </a:rPr>
              <a:t>Орындаған: </a:t>
            </a:r>
            <a:r>
              <a:rPr lang="kk-KZ" b="1" dirty="0">
                <a:latin typeface="Times New Roman" panose="02020603050405020304" pitchFamily="18" charset="0"/>
                <a:cs typeface="Times New Roman" panose="02020603050405020304" pitchFamily="18" charset="0"/>
              </a:rPr>
              <a:t>Әбдіразақ Айбар</a:t>
            </a:r>
            <a:endParaRPr lang="kk-KZ" b="1" dirty="0">
              <a:solidFill>
                <a:schemeClr val="tx1"/>
              </a:solidFill>
              <a:latin typeface="Times New Roman" panose="02020603050405020304" pitchFamily="18" charset="0"/>
              <a:cs typeface="Times New Roman" panose="02020603050405020304" pitchFamily="18" charset="0"/>
            </a:endParaRPr>
          </a:p>
          <a:p>
            <a:pPr>
              <a:spcBef>
                <a:spcPts val="0"/>
              </a:spcBef>
              <a:spcAft>
                <a:spcPts val="0"/>
              </a:spcAft>
            </a:pPr>
            <a:r>
              <a:rPr lang="kk-KZ" b="1" dirty="0">
                <a:solidFill>
                  <a:schemeClr val="tx1"/>
                </a:solidFill>
                <a:latin typeface="Times New Roman" panose="02020603050405020304" pitchFamily="18" charset="0"/>
                <a:cs typeface="Times New Roman" panose="02020603050405020304" pitchFamily="18" charset="0"/>
              </a:rPr>
              <a:t>	           10-сынып окушысы</a:t>
            </a:r>
          </a:p>
          <a:p>
            <a:pPr>
              <a:spcBef>
                <a:spcPts val="0"/>
              </a:spcBef>
              <a:spcAft>
                <a:spcPts val="0"/>
              </a:spcAft>
            </a:pPr>
            <a:r>
              <a:rPr lang="kk-KZ" b="1" dirty="0">
                <a:solidFill>
                  <a:schemeClr val="tx1"/>
                </a:solidFill>
                <a:latin typeface="Times New Roman" panose="02020603050405020304" pitchFamily="18" charset="0"/>
                <a:cs typeface="Times New Roman" panose="02020603050405020304" pitchFamily="18" charset="0"/>
              </a:rPr>
              <a:t>Жетекші: Сенғалиев Нұрбек </a:t>
            </a:r>
          </a:p>
          <a:p>
            <a:pPr>
              <a:spcBef>
                <a:spcPts val="0"/>
              </a:spcBef>
              <a:spcAft>
                <a:spcPts val="0"/>
              </a:spcAft>
            </a:pPr>
            <a:r>
              <a:rPr lang="kk-KZ" b="1" dirty="0">
                <a:solidFill>
                  <a:schemeClr val="tx1"/>
                </a:solidFill>
                <a:latin typeface="Times New Roman" panose="02020603050405020304" pitchFamily="18" charset="0"/>
                <a:cs typeface="Times New Roman" panose="02020603050405020304" pitchFamily="18" charset="0"/>
              </a:rPr>
              <a:t>	      Информатика пәні мұғалімі</a:t>
            </a:r>
          </a:p>
        </p:txBody>
      </p:sp>
      <p:sp>
        <p:nvSpPr>
          <p:cNvPr id="4" name="TextBox 3">
            <a:extLst>
              <a:ext uri="{FF2B5EF4-FFF2-40B4-BE49-F238E27FC236}">
                <a16:creationId xmlns:a16="http://schemas.microsoft.com/office/drawing/2014/main" xmlns="" id="{79FC12A8-C3A0-41CE-99B7-A4D0F74A0B3C}"/>
              </a:ext>
            </a:extLst>
          </p:cNvPr>
          <p:cNvSpPr txBox="1"/>
          <p:nvPr/>
        </p:nvSpPr>
        <p:spPr>
          <a:xfrm>
            <a:off x="3179753" y="136863"/>
            <a:ext cx="6979244" cy="400110"/>
          </a:xfrm>
          <a:prstGeom prst="rect">
            <a:avLst/>
          </a:prstGeom>
          <a:noFill/>
        </p:spPr>
        <p:txBody>
          <a:bodyPr wrap="square" rtlCol="0">
            <a:spAutoFit/>
          </a:bodyPr>
          <a:lstStyle/>
          <a:p>
            <a:r>
              <a:rPr lang="ru-RU" sz="2000" b="1" dirty="0">
                <a:latin typeface="Times New Roman" panose="02020603050405020304" pitchFamily="18" charset="0"/>
                <a:cs typeface="Times New Roman" panose="02020603050405020304" pitchFamily="18" charset="0"/>
              </a:rPr>
              <a:t>«</a:t>
            </a:r>
            <a:r>
              <a:rPr lang="ru-RU" sz="2000" b="1" dirty="0" err="1">
                <a:latin typeface="Times New Roman" panose="02020603050405020304" pitchFamily="18" charset="0"/>
                <a:cs typeface="Times New Roman" panose="02020603050405020304" pitchFamily="18" charset="0"/>
              </a:rPr>
              <a:t>Шетпе</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гимназиясы</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коммуналдық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мемлекеттік</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мекемесі</a:t>
            </a:r>
            <a:endParaRPr lang="kk-KZ" sz="2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994870" y="3635591"/>
            <a:ext cx="2659574" cy="400110"/>
          </a:xfrm>
          <a:prstGeom prst="rect">
            <a:avLst/>
          </a:prstGeom>
          <a:noFill/>
        </p:spPr>
        <p:txBody>
          <a:bodyPr wrap="none" rtlCol="0">
            <a:spAutoFit/>
          </a:bodyPr>
          <a:lstStyle/>
          <a:p>
            <a:r>
              <a:rPr lang="kk-KZ" sz="2000" dirty="0" smtClean="0">
                <a:latin typeface="Times New Roman" panose="02020603050405020304" pitchFamily="18" charset="0"/>
                <a:cs typeface="Times New Roman" panose="02020603050405020304" pitchFamily="18" charset="0"/>
              </a:rPr>
              <a:t>Секция: Информатика</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755254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469421" y="474066"/>
            <a:ext cx="6969210" cy="3640099"/>
          </a:xfrm>
          <a:prstGeom prst="rect">
            <a:avLst/>
          </a:prstGeom>
        </p:spPr>
      </p:pic>
      <p:sp>
        <p:nvSpPr>
          <p:cNvPr id="5" name="TextBox 4"/>
          <p:cNvSpPr txBox="1"/>
          <p:nvPr/>
        </p:nvSpPr>
        <p:spPr>
          <a:xfrm>
            <a:off x="4959779" y="126551"/>
            <a:ext cx="1988493" cy="369332"/>
          </a:xfrm>
          <a:prstGeom prst="rect">
            <a:avLst/>
          </a:prstGeom>
          <a:noFill/>
        </p:spPr>
        <p:txBody>
          <a:bodyPr wrap="none" rtlCol="0">
            <a:spAutoFit/>
          </a:bodyPr>
          <a:lstStyle/>
          <a:p>
            <a:r>
              <a:rPr lang="kk-KZ" dirty="0"/>
              <a:t>Бағдарлама коды</a:t>
            </a:r>
            <a:endParaRPr lang="ru-RU" dirty="0"/>
          </a:p>
        </p:txBody>
      </p:sp>
      <p:pic>
        <p:nvPicPr>
          <p:cNvPr id="6" name="Рисунок 5"/>
          <p:cNvPicPr>
            <a:picLocks noChangeAspect="1"/>
          </p:cNvPicPr>
          <p:nvPr/>
        </p:nvPicPr>
        <p:blipFill>
          <a:blip r:embed="rId3"/>
          <a:stretch>
            <a:fillRect/>
          </a:stretch>
        </p:blipFill>
        <p:spPr>
          <a:xfrm>
            <a:off x="1709609" y="4277014"/>
            <a:ext cx="8488834" cy="1964601"/>
          </a:xfrm>
          <a:prstGeom prst="rect">
            <a:avLst/>
          </a:prstGeom>
        </p:spPr>
      </p:pic>
    </p:spTree>
    <p:extLst>
      <p:ext uri="{BB962C8B-B14F-4D97-AF65-F5344CB8AC3E}">
        <p14:creationId xmlns:p14="http://schemas.microsoft.com/office/powerpoint/2010/main" val="235741120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2B1E58-2E67-05F8-1C66-5922A94F3998}"/>
              </a:ext>
            </a:extLst>
          </p:cNvPr>
          <p:cNvSpPr>
            <a:spLocks noGrp="1"/>
          </p:cNvSpPr>
          <p:nvPr>
            <p:ph type="title"/>
          </p:nvPr>
        </p:nvSpPr>
        <p:spPr/>
        <p:txBody>
          <a:bodyPr/>
          <a:lstStyle/>
          <a:p>
            <a:r>
              <a:rPr lang="kk-KZ" dirty="0"/>
              <a:t>Қорытынды</a:t>
            </a:r>
            <a:endParaRPr lang="aa-ET" dirty="0"/>
          </a:p>
        </p:txBody>
      </p:sp>
      <p:sp>
        <p:nvSpPr>
          <p:cNvPr id="3" name="Объект 2">
            <a:extLst>
              <a:ext uri="{FF2B5EF4-FFF2-40B4-BE49-F238E27FC236}">
                <a16:creationId xmlns:a16="http://schemas.microsoft.com/office/drawing/2014/main" xmlns="" id="{0224DCCE-37E2-46B4-537D-8CAB03370350}"/>
              </a:ext>
            </a:extLst>
          </p:cNvPr>
          <p:cNvSpPr>
            <a:spLocks noGrp="1"/>
          </p:cNvSpPr>
          <p:nvPr>
            <p:ph idx="1"/>
          </p:nvPr>
        </p:nvSpPr>
        <p:spPr>
          <a:xfrm>
            <a:off x="1484310" y="2438399"/>
            <a:ext cx="10018713" cy="3124201"/>
          </a:xfrm>
        </p:spPr>
        <p:txBody>
          <a:bodyPr>
            <a:normAutofit fontScale="77500" lnSpcReduction="20000"/>
          </a:bodyPr>
          <a:lstStyle/>
          <a:p>
            <a:pPr marL="0" indent="0">
              <a:buNone/>
            </a:pPr>
            <a:r>
              <a:rPr lang="en-US"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Әлем </a:t>
            </a:r>
            <a:r>
              <a:rPr lang="kk-KZ" dirty="0">
                <a:latin typeface="Times New Roman" panose="02020603050405020304" pitchFamily="18" charset="0"/>
                <a:cs typeface="Times New Roman" panose="02020603050405020304" pitchFamily="18" charset="0"/>
              </a:rPr>
              <a:t>қауымы кибербұзақылықпен күресудің көптеген амалдарын жылдан жылға ойлап табады және мемлекет тарапынан көп мөлшерде қаражат құйылады, мәселен, дүние жүзінде осы мәселемен айналысатын органдар, әр киберқылмыс саласындағы атқарылатын жұмыстарға әр жыл сайын триллион доллар қаражатын жұмсайды, бірақ олар кибербұзақылық мәселесін шешпей, тек оның кейінгі салдарымен ғана шектеліп жатыр. Бүгінгі таңда бұл тиімсіз екендігіне көз жеткізіп отырмыз, киберқылмыс азаймай, керісінше жылдан жылға ауқымы өсіп, әкеліп жатқан зардаптары үлкейіп, сан өсу үстінде. Сол себепті, біз кибербұзақылықпен емес, оның шығу себептерімен күресуді жөн көреміз. Қорыта айтқанда, бала тәрбиесін, оның ішінде  ақпараттық мәдениеттілік пен адамгершілік тәрбиені ата-ана, ұстаздар қауымы басты назарда ұстауы қажет.</a:t>
            </a:r>
            <a:endParaRPr lang="ru-RU" dirty="0">
              <a:latin typeface="Times New Roman" panose="02020603050405020304" pitchFamily="18" charset="0"/>
              <a:cs typeface="Times New Roman" panose="02020603050405020304" pitchFamily="18" charset="0"/>
            </a:endParaRPr>
          </a:p>
          <a:p>
            <a:pPr marL="0" indent="0">
              <a:buNone/>
            </a:pPr>
            <a:r>
              <a:rPr lang="en-US" dirty="0" smtClean="0">
                <a:latin typeface="Times New Roman" panose="02020603050405020304" pitchFamily="18" charset="0"/>
                <a:cs typeface="Times New Roman" panose="02020603050405020304" pitchFamily="18" charset="0"/>
              </a:rPr>
              <a:t>	</a:t>
            </a:r>
            <a:r>
              <a:rPr lang="kk-KZ" dirty="0" smtClean="0">
                <a:latin typeface="Times New Roman" panose="02020603050405020304" pitchFamily="18" charset="0"/>
                <a:cs typeface="Times New Roman" panose="02020603050405020304" pitchFamily="18" charset="0"/>
              </a:rPr>
              <a:t>Осы </a:t>
            </a:r>
            <a:r>
              <a:rPr lang="kk-KZ" dirty="0">
                <a:latin typeface="Times New Roman" panose="02020603050405020304" pitchFamily="18" charset="0"/>
                <a:cs typeface="Times New Roman" panose="02020603050405020304" pitchFamily="18" charset="0"/>
              </a:rPr>
              <a:t>мәселелерді шешу мақсатында біздің бағдарламамыз көптеген жағдайлардың алдын-алады деп есептеймін.</a:t>
            </a:r>
            <a:endParaRPr lang="ru-RU" dirty="0">
              <a:latin typeface="Times New Roman" panose="02020603050405020304" pitchFamily="18" charset="0"/>
              <a:cs typeface="Times New Roman" panose="02020603050405020304" pitchFamily="18" charset="0"/>
            </a:endParaRPr>
          </a:p>
          <a:p>
            <a:pPr marL="0" indent="0">
              <a:buNone/>
            </a:pPr>
            <a:endParaRPr lang="aa-ET"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837672"/>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14953" y="2243987"/>
            <a:ext cx="9692640" cy="1325562"/>
          </a:xfrm>
        </p:spPr>
        <p:txBody>
          <a:bodyPr>
            <a:normAutofit/>
          </a:bodyPr>
          <a:lstStyle/>
          <a:p>
            <a:r>
              <a:rPr lang="kk-KZ" sz="5400" b="1" i="1" dirty="0">
                <a:latin typeface="Times New Roman" panose="02020603050405020304" pitchFamily="18" charset="0"/>
                <a:cs typeface="Times New Roman" panose="02020603050405020304" pitchFamily="18" charset="0"/>
              </a:rPr>
              <a:t>Назарларыңызға рахмет!!!</a:t>
            </a:r>
            <a:endParaRPr lang="ru-RU" sz="54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98646"/>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738182" y="568411"/>
            <a:ext cx="9803027" cy="3808735"/>
          </a:xfrm>
          <a:prstGeom prst="rect">
            <a:avLst/>
          </a:prstGeom>
        </p:spPr>
        <p:txBody>
          <a:bodyPr wrap="square">
            <a:spAutoFit/>
          </a:bodyPr>
          <a:lstStyle/>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Зерттеудің өзектілігі: Цифрлық дамыған заманда интернет қолданушылар арасында ақпарат алмасу күннен-күнге 					артып келе жатыр. Қазіргі таңда жеке бас ақпартты сақтау, интернетте өз құқығынды сақтау 					өзекті мәселе болып табылады.</a:t>
            </a:r>
          </a:p>
          <a:p>
            <a:pPr>
              <a:lnSpc>
                <a:spcPct val="115000"/>
              </a:lnSpc>
            </a:pPr>
            <a:endParaRPr lang="kk-KZ" sz="14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Зерттеудің мақсаты:  Ақпараттық қаіпсіздік мәселелерін және ақпараттық ресурстарды қорғаудың заманауи әдістері мен құралдарын қолданудың мүмкін әдістерін қарастыру</a:t>
            </a:r>
            <a:endParaRPr lang="ru-RU" sz="1100" b="1" dirty="0">
              <a:latin typeface="Times New Roman" panose="02020603050405020304" pitchFamily="18" charset="0"/>
              <a:ea typeface="Times New Roman" panose="02020603050405020304" pitchFamily="18" charset="0"/>
              <a:cs typeface="Times New Roman" panose="02020603050405020304" pitchFamily="18" charset="0"/>
            </a:endParaRP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Зерттеу жұмысының ғылыми болжамы:  Ақпарттық қауіпсіздікті сақтау мақсатында жаңа әдістерді ұсыну</a:t>
            </a:r>
            <a:endParaRPr lang="ru-RU" sz="11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Зерттеу кезеңі: -Болжам жасау</a:t>
            </a:r>
            <a:endParaRPr lang="ru-RU" sz="11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                            - Зерттеу жұмыстарын бастау</a:t>
            </a:r>
            <a:endParaRPr lang="ru-RU" sz="11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                            - Интернет қауіптерін анықтау</a:t>
            </a:r>
            <a:endParaRPr lang="ru-RU" sz="11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                            - Ақпараттық қауіпсіздіктің негізгі әдістерін ұсыну</a:t>
            </a: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QorGa</a:t>
            </a:r>
            <a:r>
              <a:rPr lang="kk-KZ" sz="1400" b="1" dirty="0">
                <a:latin typeface="Times New Roman" panose="02020603050405020304" pitchFamily="18" charset="0"/>
                <a:ea typeface="Calibri" panose="020F0502020204030204" pitchFamily="34" charset="0"/>
                <a:cs typeface="Times New Roman" panose="02020603050405020304" pitchFamily="18" charset="0"/>
              </a:rPr>
              <a:t>» бағдарламасын жасақтау</a:t>
            </a:r>
            <a:endParaRPr lang="ru-RU" sz="11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Жұмыстың нәтижесі және қорытындысы:</a:t>
            </a:r>
            <a:endParaRPr lang="ru-RU" sz="11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 - </a:t>
            </a:r>
            <a:r>
              <a:rPr lang="kk-KZ" sz="1400" b="1" dirty="0">
                <a:latin typeface="Times New Roman" panose="02020603050405020304" pitchFamily="18" charset="0"/>
                <a:ea typeface="Calibri" panose="020F0502020204030204" pitchFamily="34" charset="0"/>
                <a:cs typeface="Times New Roman" panose="02020603050405020304" pitchFamily="18" charset="0"/>
              </a:rPr>
              <a:t>«</a:t>
            </a:r>
            <a:r>
              <a:rPr lang="en-US" sz="1400" b="1" dirty="0" err="1">
                <a:latin typeface="Times New Roman" panose="02020603050405020304" pitchFamily="18" charset="0"/>
                <a:ea typeface="Calibri" panose="020F0502020204030204" pitchFamily="34" charset="0"/>
                <a:cs typeface="Times New Roman" panose="02020603050405020304" pitchFamily="18" charset="0"/>
              </a:rPr>
              <a:t>QorGa</a:t>
            </a:r>
            <a:r>
              <a:rPr lang="kk-KZ" sz="1400" b="1" dirty="0">
                <a:latin typeface="Times New Roman" panose="02020603050405020304" pitchFamily="18" charset="0"/>
                <a:ea typeface="Calibri" panose="020F0502020204030204" pitchFamily="34" charset="0"/>
                <a:cs typeface="Times New Roman" panose="02020603050405020304" pitchFamily="18" charset="0"/>
              </a:rPr>
              <a:t>» бағдарламасын тестілеу</a:t>
            </a:r>
          </a:p>
          <a:p>
            <a:pPr>
              <a:lnSpc>
                <a:spcPct val="115000"/>
              </a:lnSpc>
            </a:pP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Зерттеу жаңалығы:  Интернет желісін қаіпсіз қолдану үшін </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b="1" dirty="0" err="1">
                <a:latin typeface="Times New Roman" panose="02020603050405020304" pitchFamily="18" charset="0"/>
                <a:ea typeface="Times New Roman" panose="02020603050405020304" pitchFamily="18" charset="0"/>
                <a:cs typeface="Times New Roman" panose="02020603050405020304" pitchFamily="18" charset="0"/>
              </a:rPr>
              <a:t>QorGa</a:t>
            </a:r>
            <a:r>
              <a:rPr lang="ru-RU" sz="1400" b="1" dirty="0">
                <a:latin typeface="Times New Roman" panose="02020603050405020304" pitchFamily="18" charset="0"/>
                <a:ea typeface="Times New Roman" panose="02020603050405020304" pitchFamily="18" charset="0"/>
                <a:cs typeface="Times New Roman" panose="02020603050405020304" pitchFamily="18" charset="0"/>
              </a:rPr>
              <a:t>»</a:t>
            </a:r>
            <a:r>
              <a:rPr lang="en-US" sz="1400" b="1" dirty="0">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a:latin typeface="Times New Roman" panose="02020603050405020304" pitchFamily="18" charset="0"/>
                <a:ea typeface="Times New Roman" panose="02020603050405020304" pitchFamily="18" charset="0"/>
                <a:cs typeface="Times New Roman" panose="02020603050405020304" pitchFamily="18" charset="0"/>
              </a:rPr>
              <a:t>бағдарламасын қолдану</a:t>
            </a:r>
            <a:endParaRPr lang="ru-RU" sz="11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91572243"/>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F862CBE8-541C-40A3-8714-A1760843DB04}"/>
              </a:ext>
            </a:extLst>
          </p:cNvPr>
          <p:cNvSpPr/>
          <p:nvPr/>
        </p:nvSpPr>
        <p:spPr>
          <a:xfrm>
            <a:off x="4833244" y="390638"/>
            <a:ext cx="1367682" cy="523220"/>
          </a:xfrm>
          <a:prstGeom prst="rect">
            <a:avLst/>
          </a:prstGeom>
        </p:spPr>
        <p:txBody>
          <a:bodyPr wrap="none">
            <a:spAutoFit/>
          </a:bodyPr>
          <a:lstStyle/>
          <a:p>
            <a:r>
              <a:rPr lang="kk-KZ" sz="2800" b="1" dirty="0">
                <a:latin typeface="Times New Roman" panose="02020603050405020304" pitchFamily="18" charset="0"/>
                <a:ea typeface="Times New Roman" panose="02020603050405020304" pitchFamily="18" charset="0"/>
              </a:rPr>
              <a:t>Кіріспе</a:t>
            </a:r>
            <a:endParaRPr lang="kk-KZ" sz="2800" b="1" dirty="0"/>
          </a:p>
        </p:txBody>
      </p:sp>
      <p:sp>
        <p:nvSpPr>
          <p:cNvPr id="5" name="Прямоугольник 4">
            <a:extLst>
              <a:ext uri="{FF2B5EF4-FFF2-40B4-BE49-F238E27FC236}">
                <a16:creationId xmlns:a16="http://schemas.microsoft.com/office/drawing/2014/main" xmlns="" id="{C3C8B01C-D570-4D13-948F-F4A38815C473}"/>
              </a:ext>
            </a:extLst>
          </p:cNvPr>
          <p:cNvSpPr/>
          <p:nvPr/>
        </p:nvSpPr>
        <p:spPr>
          <a:xfrm>
            <a:off x="1517190" y="913858"/>
            <a:ext cx="5806247" cy="5507662"/>
          </a:xfrm>
          <a:prstGeom prst="rect">
            <a:avLst/>
          </a:prstGeom>
        </p:spPr>
        <p:txBody>
          <a:bodyPr wrap="square">
            <a:spAutoFit/>
          </a:bodyPr>
          <a:lstStyle/>
          <a:p>
            <a:pPr algn="just">
              <a:lnSpc>
                <a:spcPct val="115000"/>
              </a:lnSpc>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Интернет дегеніміз- дүниенің әр түкпіріндегі тұтынушыларды бір-бірімен мәліметтер қоймасы, бейнелер және дыбыстар жазбалары арқылы жеңіл байланыстыратын ең ауқымды желі түрі. Өз көлемін жылдам ұлғайта отырып, ол біздің өмірімізде күннен күнге өте елеулі рөл атқарып келеді.</a:t>
            </a:r>
            <a:endParaRPr lang="kk-KZ" sz="1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kk-KZ" b="1" dirty="0">
                <a:latin typeface="Times New Roman" panose="02020603050405020304" pitchFamily="18" charset="0"/>
                <a:ea typeface="Calibri" panose="020F0502020204030204" pitchFamily="34" charset="0"/>
                <a:cs typeface="Times New Roman" panose="02020603050405020304" pitchFamily="18" charset="0"/>
              </a:rPr>
              <a:t>Қазіргі кезде Интернеттің ең негізгі функцияларына электрондық почта қызметі мен мамандықтары бір немесе ортақ мәселемен айналысатын топтардың немесе зерттеушілердің бір-бірімен жылдам мәлімет алмасуы жатады.</a:t>
            </a:r>
            <a:r>
              <a:rPr lang="en-US" b="1" dirty="0">
                <a:latin typeface="Times New Roman" panose="02020603050405020304" pitchFamily="18" charset="0"/>
                <a:ea typeface="Calibri" panose="020F0502020204030204" pitchFamily="34" charset="0"/>
                <a:cs typeface="Times New Roman" panose="02020603050405020304" pitchFamily="18" charset="0"/>
              </a:rPr>
              <a:t> </a:t>
            </a:r>
            <a:r>
              <a:rPr lang="kk-KZ" b="1" dirty="0">
                <a:latin typeface="Times New Roman" panose="02020603050405020304" pitchFamily="18" charset="0"/>
                <a:ea typeface="Calibri" panose="020F0502020204030204" pitchFamily="34" charset="0"/>
                <a:cs typeface="Times New Roman" panose="02020603050405020304" pitchFamily="18" charset="0"/>
              </a:rPr>
              <a:t>Осы интернет платтформаларын қолдану кезінде, көптеген тұтынушылар ақпараттық қауіпке кезігіп отырады. Интернет аялақтардан , вирустар, қауіпті веб-сайттар,программалар желіде өте кең тараған. Әр адам қарапайым желі гигиенасынан бастап өзін интернетте қорғау әдістерін білуі тиіс</a:t>
            </a:r>
            <a:endParaRPr lang="kk-KZ" sz="14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CD87B8C2-662E-4617-811D-CC1ECFA49C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5859" y="545156"/>
            <a:ext cx="4554984" cy="2559322"/>
          </a:xfrm>
          <a:prstGeom prst="rect">
            <a:avLst/>
          </a:prstGeom>
        </p:spPr>
      </p:pic>
      <p:pic>
        <p:nvPicPr>
          <p:cNvPr id="3" name="Рисунок 2">
            <a:extLst>
              <a:ext uri="{FF2B5EF4-FFF2-40B4-BE49-F238E27FC236}">
                <a16:creationId xmlns:a16="http://schemas.microsoft.com/office/drawing/2014/main" xmlns="" id="{D864AFAE-FB42-2126-58AA-477936D860E5}"/>
              </a:ext>
            </a:extLst>
          </p:cNvPr>
          <p:cNvPicPr>
            <a:picLocks noChangeAspect="1"/>
          </p:cNvPicPr>
          <p:nvPr/>
        </p:nvPicPr>
        <p:blipFill>
          <a:blip r:embed="rId3"/>
          <a:stretch>
            <a:fillRect/>
          </a:stretch>
        </p:blipFill>
        <p:spPr>
          <a:xfrm>
            <a:off x="7545859" y="3104478"/>
            <a:ext cx="4554983" cy="2559323"/>
          </a:xfrm>
          <a:prstGeom prst="rect">
            <a:avLst/>
          </a:prstGeom>
        </p:spPr>
      </p:pic>
    </p:spTree>
    <p:extLst>
      <p:ext uri="{BB962C8B-B14F-4D97-AF65-F5344CB8AC3E}">
        <p14:creationId xmlns:p14="http://schemas.microsoft.com/office/powerpoint/2010/main" val="79751083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720AF3B0-3B86-48E5-9754-6A73BF5D5193}"/>
              </a:ext>
            </a:extLst>
          </p:cNvPr>
          <p:cNvSpPr/>
          <p:nvPr/>
        </p:nvSpPr>
        <p:spPr>
          <a:xfrm>
            <a:off x="3379934" y="279461"/>
            <a:ext cx="5507149" cy="523220"/>
          </a:xfrm>
          <a:prstGeom prst="rect">
            <a:avLst/>
          </a:prstGeom>
        </p:spPr>
        <p:txBody>
          <a:bodyPr wrap="none">
            <a:spAutoFit/>
          </a:bodyPr>
          <a:lstStyle/>
          <a:p>
            <a:r>
              <a:rPr lang="kk-KZ" sz="2800" b="1">
                <a:latin typeface="Times New Roman" panose="02020603050405020304" pitchFamily="18" charset="0"/>
              </a:rPr>
              <a:t>Ақпараттық қауіптердің түрлері</a:t>
            </a:r>
            <a:endParaRPr lang="kk-KZ" sz="2800" dirty="0"/>
          </a:p>
        </p:txBody>
      </p:sp>
      <p:sp>
        <p:nvSpPr>
          <p:cNvPr id="5" name="Прямоугольник 4">
            <a:extLst>
              <a:ext uri="{FF2B5EF4-FFF2-40B4-BE49-F238E27FC236}">
                <a16:creationId xmlns:a16="http://schemas.microsoft.com/office/drawing/2014/main" xmlns="" id="{0AE6590E-9301-4BE4-8392-B6F70D916050}"/>
              </a:ext>
            </a:extLst>
          </p:cNvPr>
          <p:cNvSpPr/>
          <p:nvPr/>
        </p:nvSpPr>
        <p:spPr>
          <a:xfrm>
            <a:off x="1827675" y="1075824"/>
            <a:ext cx="9697060" cy="5293757"/>
          </a:xfrm>
          <a:prstGeom prst="rect">
            <a:avLst/>
          </a:prstGeom>
        </p:spPr>
        <p:txBody>
          <a:bodyPr wrap="square">
            <a:spAutoFit/>
          </a:bodyPr>
          <a:lstStyle/>
          <a:p>
            <a:pPr algn="just">
              <a:lnSpc>
                <a:spcPct val="115000"/>
              </a:lnSpc>
              <a:spcAft>
                <a:spcPts val="0"/>
              </a:spcAft>
            </a:pPr>
            <a:r>
              <a:rPr lang="ru-RU" sz="2000" b="1" dirty="0" err="1">
                <a:latin typeface="Times New Roman" panose="02020603050405020304" pitchFamily="18" charset="0"/>
                <a:cs typeface="Times New Roman" panose="02020603050405020304" pitchFamily="18" charset="0"/>
              </a:rPr>
              <a:t>Ақпараттық</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қауіпсіздік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ағылш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қауіпсіздік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сонымен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қатар-ағылш</a:t>
            </a:r>
            <a:r>
              <a:rPr lang="ru-RU" sz="2000" dirty="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InfoSec) — </a:t>
            </a:r>
            <a:r>
              <a:rPr lang="ru-RU" sz="2000" dirty="0" err="1">
                <a:latin typeface="Times New Roman" panose="02020603050405020304" pitchFamily="18" charset="0"/>
                <a:cs typeface="Times New Roman" panose="02020603050405020304" pitchFamily="18" charset="0"/>
              </a:rPr>
              <a:t>ақпаратқа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рұқсатсыз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жеткізуді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пайдалануды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ашуды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бұрмалауды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Өзгертуді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зерттеуді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жазуды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жоюды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болдырмау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тәжірибесі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әмбебап</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ұғым</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деректер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қабылдай</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формаға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қарамастан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қолданылады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электронды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мысалы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физикалық</a:t>
            </a:r>
            <a:r>
              <a:rPr lang="ru-RU"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fontAlgn="base"/>
            <a:r>
              <a:rPr lang="ru-RU" sz="2000" dirty="0" err="1">
                <a:latin typeface="Times New Roman" panose="02020603050405020304" pitchFamily="18" charset="0"/>
                <a:cs typeface="Times New Roman" panose="02020603050405020304" pitchFamily="18" charset="0"/>
              </a:rPr>
              <a:t>қпараттық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қауіпсіздік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жүйелерін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сәтті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енгізу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негізгі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қағиданы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ұстану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a:t>
            </a:r>
            <a:r>
              <a:rPr lang="ru-RU" sz="2000" dirty="0">
                <a:latin typeface="Times New Roman" panose="02020603050405020304" pitchFamily="18" charset="0"/>
                <a:cs typeface="Times New Roman" panose="02020603050405020304" pitchFamily="18" charset="0"/>
              </a:rPr>
              <a:t>:</a:t>
            </a:r>
          </a:p>
          <a:p>
            <a:pPr fontAlgn="base"/>
            <a:r>
              <a:rPr lang="ru-RU" sz="2000" b="1" dirty="0" err="1">
                <a:latin typeface="Times New Roman" panose="02020603050405020304" pitchFamily="18" charset="0"/>
                <a:cs typeface="Times New Roman" panose="02020603050405020304" pitchFamily="18" charset="0"/>
              </a:rPr>
              <a:t>Құпиялылық</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Бұл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қажетсіз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немесе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рұқсатсыз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жария</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етудің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алдын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алу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кәсіпорын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деректерімен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активтерімен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іскерлік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операциялардың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әртүрлі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кезеңдеріндегі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ақпаратпен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қауіпсіздіктің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жеткілікті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деңгейіне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кепілдік</a:t>
            </a:r>
            <a:r>
              <a:rPr lang="ru-RU" sz="2000" dirty="0">
                <a:latin typeface="Times New Roman" panose="02020603050405020304" pitchFamily="18" charset="0"/>
                <a:cs typeface="Times New Roman" panose="02020603050405020304" pitchFamily="18" charset="0"/>
              </a:rPr>
              <a:t> беру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бақылауды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іске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қосуды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білдіреді</a:t>
            </a:r>
            <a:r>
              <a:rPr lang="ru-RU" sz="20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pPr fontAlgn="base"/>
            <a:r>
              <a:rPr lang="ru-RU" sz="2000" b="1" dirty="0" err="1">
                <a:latin typeface="Times New Roman" panose="02020603050405020304" pitchFamily="18" charset="0"/>
                <a:cs typeface="Times New Roman" panose="02020603050405020304" pitchFamily="18" charset="0"/>
              </a:rPr>
              <a:t>Тұтастық</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Тұтастық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корпоративтік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ақпараттың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ішкі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сыртқы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дәйекті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болуын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қамтамасыз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байланысты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басқару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элементтерімен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айналысады</a:t>
            </a:r>
            <a:r>
              <a:rPr lang="ru-RU" sz="2000" dirty="0">
                <a:latin typeface="Times New Roman" panose="02020603050405020304" pitchFamily="18" charset="0"/>
                <a:cs typeface="Times New Roman" panose="02020603050405020304" pitchFamily="18" charset="0"/>
              </a:rPr>
              <a:t>..</a:t>
            </a:r>
          </a:p>
          <a:p>
            <a:pPr fontAlgn="base"/>
            <a:r>
              <a:rPr lang="ru-RU" sz="2000" b="1" dirty="0" err="1">
                <a:latin typeface="Times New Roman" panose="02020603050405020304" pitchFamily="18" charset="0"/>
                <a:cs typeface="Times New Roman" panose="02020603050405020304" pitchFamily="18" charset="0"/>
              </a:rPr>
              <a:t>Қол</a:t>
            </a:r>
            <a:r>
              <a:rPr lang="ru-RU" sz="2000" b="1" dirty="0">
                <a:latin typeface="Times New Roman" panose="02020603050405020304" pitchFamily="18" charset="0"/>
                <a:cs typeface="Times New Roman" panose="02020603050405020304" pitchFamily="18" charset="0"/>
              </a:rPr>
              <a:t> </a:t>
            </a:r>
            <a:r>
              <a:rPr lang="ru-RU" sz="2000" b="1" dirty="0" err="1">
                <a:latin typeface="Times New Roman" panose="02020603050405020304" pitchFamily="18" charset="0"/>
                <a:cs typeface="Times New Roman" panose="02020603050405020304" pitchFamily="18" charset="0"/>
              </a:rPr>
              <a:t>жетімділік</a:t>
            </a:r>
            <a:r>
              <a:rPr lang="ru-RU" sz="2000" b="1" dirty="0">
                <a:latin typeface="Times New Roman" panose="02020603050405020304" pitchFamily="18" charset="0"/>
                <a:cs typeface="Times New Roman" panose="02020603050405020304" pitchFamily="18" charset="0"/>
              </a:rPr>
              <a:t>.</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жетімділік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уәкілетті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тұлғалардың</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ақпаратына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сенімді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және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тиімді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жеткізуді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қамтамасыз</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етеді.қажет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болған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жағдайда</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ақпарат</a:t>
            </a:r>
            <a:r>
              <a:rPr lang="ru-RU" sz="2000" dirty="0">
                <a:latin typeface="Times New Roman" panose="02020603050405020304" pitchFamily="18" charset="0"/>
                <a:cs typeface="Times New Roman" panose="02020603050405020304" pitchFamily="18" charset="0"/>
              </a:rPr>
              <a:t> пен </a:t>
            </a:r>
            <a:r>
              <a:rPr lang="ru-RU" sz="2000" dirty="0" err="1">
                <a:latin typeface="Times New Roman" panose="02020603050405020304" pitchFamily="18" charset="0"/>
                <a:cs typeface="Times New Roman" panose="02020603050405020304" pitchFamily="18" charset="0"/>
              </a:rPr>
              <a:t>деректерге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қол</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жеткізу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үшін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желілік</a:t>
            </a:r>
            <a:r>
              <a:rPr lang="ru-RU" sz="2000" dirty="0">
                <a:latin typeface="Times New Roman" panose="02020603050405020304" pitchFamily="18" charset="0"/>
                <a:cs typeface="Times New Roman" panose="02020603050405020304" pitchFamily="18" charset="0"/>
              </a:rPr>
              <a:t> орта </a:t>
            </a:r>
            <a:r>
              <a:rPr lang="ru-RU" sz="2000" dirty="0" err="1">
                <a:latin typeface="Times New Roman" panose="02020603050405020304" pitchFamily="18" charset="0"/>
                <a:cs typeface="Times New Roman" panose="02020603050405020304" pitchFamily="18" charset="0"/>
              </a:rPr>
              <a:t>болжамды</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түрде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әрекет</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керек</a:t>
            </a:r>
            <a:r>
              <a:rPr lang="ru-RU" sz="2000" dirty="0">
                <a:latin typeface="Times New Roman" panose="02020603050405020304" pitchFamily="18" charset="0"/>
                <a:cs typeface="Times New Roman" panose="02020603050405020304" pitchFamily="18" charset="0"/>
              </a:rPr>
              <a:t>. </a:t>
            </a:r>
            <a:endParaRPr lang="kk-KZ" sz="2000" b="1" dirty="0">
              <a:latin typeface="Times New Roman" panose="02020603050405020304" pitchFamily="18" charset="0"/>
              <a:cs typeface="Times New Roman" panose="02020603050405020304" pitchFamily="18" charset="0"/>
            </a:endParaRPr>
          </a:p>
          <a:p>
            <a:pPr algn="just">
              <a:lnSpc>
                <a:spcPct val="115000"/>
              </a:lnSpc>
              <a:spcAft>
                <a:spcPts val="0"/>
              </a:spcAft>
            </a:pPr>
            <a:endParaRPr lang="kk-KZ" sz="20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1969003"/>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1FC6B79D-3693-458A-A2E5-7A6876B4C944}"/>
              </a:ext>
            </a:extLst>
          </p:cNvPr>
          <p:cNvSpPr txBox="1"/>
          <p:nvPr/>
        </p:nvSpPr>
        <p:spPr>
          <a:xfrm>
            <a:off x="1724103" y="463783"/>
            <a:ext cx="8608969" cy="830997"/>
          </a:xfrm>
          <a:prstGeom prst="rect">
            <a:avLst/>
          </a:prstGeom>
          <a:noFill/>
        </p:spPr>
        <p:txBody>
          <a:bodyPr wrap="square" rtlCol="0">
            <a:spAutoFit/>
          </a:bodyPr>
          <a:lstStyle/>
          <a:p>
            <a:pPr algn="ctr"/>
            <a:r>
              <a:rPr lang="ru-RU" sz="2400" b="1" dirty="0" err="1">
                <a:latin typeface="Times New Roman" panose="02020603050405020304" pitchFamily="18" charset="0"/>
                <a:cs typeface="Times New Roman" panose="02020603050405020304" pitchFamily="18" charset="0"/>
              </a:rPr>
              <a:t>Ақпараттық</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қауіпсіздігіне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зиян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келтіруі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мүмкін</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әрекеттерді</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бірнеше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санатқа</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бөлуге</a:t>
            </a:r>
            <a:r>
              <a:rPr lang="ru-RU" sz="2400" b="1" dirty="0">
                <a:latin typeface="Times New Roman" panose="02020603050405020304" pitchFamily="18" charset="0"/>
                <a:cs typeface="Times New Roman" panose="02020603050405020304" pitchFamily="18" charset="0"/>
              </a:rPr>
              <a:t> </a:t>
            </a:r>
            <a:r>
              <a:rPr lang="ru-RU" sz="2400" b="1" dirty="0" err="1">
                <a:latin typeface="Times New Roman" panose="02020603050405020304" pitchFamily="18" charset="0"/>
                <a:cs typeface="Times New Roman" panose="02020603050405020304" pitchFamily="18" charset="0"/>
              </a:rPr>
              <a:t>болады</a:t>
            </a:r>
            <a:endParaRPr lang="kk-KZ" sz="2400" b="1"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1534633" y="1425240"/>
            <a:ext cx="6096000" cy="2554545"/>
          </a:xfrm>
          <a:prstGeom prst="rect">
            <a:avLst/>
          </a:prstGeom>
        </p:spPr>
        <p:txBody>
          <a:bodyPr>
            <a:spAutoFit/>
          </a:bodyPr>
          <a:lstStyle/>
          <a:p>
            <a:r>
              <a:rPr lang="ru-RU" sz="2000" dirty="0">
                <a:solidFill>
                  <a:srgbClr val="282828"/>
                </a:solidFill>
                <a:latin typeface="Times New Roman" panose="02020603050405020304" pitchFamily="18" charset="0"/>
                <a:cs typeface="Times New Roman" panose="02020603050405020304" pitchFamily="18" charset="0"/>
              </a:rPr>
              <a:t>1) </a:t>
            </a:r>
            <a:r>
              <a:rPr lang="ru-RU" sz="2000" dirty="0" err="1">
                <a:solidFill>
                  <a:srgbClr val="282828"/>
                </a:solidFill>
                <a:latin typeface="Times New Roman" panose="02020603050405020304" pitchFamily="18" charset="0"/>
                <a:cs typeface="Times New Roman" panose="02020603050405020304" pitchFamily="18" charset="0"/>
              </a:rPr>
              <a:t>Рұқсат</a:t>
            </a:r>
            <a:r>
              <a:rPr lang="ru-RU" sz="2000" dirty="0">
                <a:solidFill>
                  <a:srgbClr val="282828"/>
                </a:solidFill>
                <a:latin typeface="Times New Roman" panose="02020603050405020304" pitchFamily="18" charset="0"/>
                <a:cs typeface="Times New Roman" panose="02020603050405020304" pitchFamily="18" charset="0"/>
              </a:rPr>
              <a:t> </a:t>
            </a:r>
            <a:r>
              <a:rPr lang="ru-RU" sz="2000" dirty="0" err="1">
                <a:solidFill>
                  <a:srgbClr val="282828"/>
                </a:solidFill>
                <a:latin typeface="Times New Roman" panose="02020603050405020304" pitchFamily="18" charset="0"/>
                <a:cs typeface="Times New Roman" panose="02020603050405020304" pitchFamily="18" charset="0"/>
              </a:rPr>
              <a:t>етілген</a:t>
            </a:r>
            <a:r>
              <a:rPr lang="ru-RU" sz="2000" dirty="0">
                <a:solidFill>
                  <a:srgbClr val="282828"/>
                </a:solidFill>
                <a:latin typeface="Times New Roman" panose="02020603050405020304" pitchFamily="18" charset="0"/>
                <a:cs typeface="Times New Roman" panose="02020603050405020304" pitchFamily="18" charset="0"/>
              </a:rPr>
              <a:t> </a:t>
            </a:r>
            <a:r>
              <a:rPr lang="ru-RU" sz="2000" dirty="0" err="1">
                <a:solidFill>
                  <a:srgbClr val="282828"/>
                </a:solidFill>
                <a:latin typeface="Times New Roman" panose="02020603050405020304" pitchFamily="18" charset="0"/>
                <a:cs typeface="Times New Roman" panose="02020603050405020304" pitchFamily="18" charset="0"/>
              </a:rPr>
              <a:t>пайдаланушылар</a:t>
            </a:r>
            <a:r>
              <a:rPr lang="ru-RU" sz="2000" dirty="0">
                <a:solidFill>
                  <a:srgbClr val="282828"/>
                </a:solidFill>
                <a:latin typeface="Times New Roman" panose="02020603050405020304" pitchFamily="18" charset="0"/>
                <a:cs typeface="Times New Roman" panose="02020603050405020304" pitchFamily="18" charset="0"/>
              </a:rPr>
              <a:t> </a:t>
            </a:r>
            <a:r>
              <a:rPr lang="ru-RU" sz="2000" dirty="0" err="1">
                <a:solidFill>
                  <a:srgbClr val="282828"/>
                </a:solidFill>
                <a:latin typeface="Times New Roman" panose="02020603050405020304" pitchFamily="18" charset="0"/>
                <a:cs typeface="Times New Roman" panose="02020603050405020304" pitchFamily="18" charset="0"/>
              </a:rPr>
              <a:t>орындайтын</a:t>
            </a:r>
            <a:r>
              <a:rPr lang="ru-RU" sz="2000" dirty="0">
                <a:solidFill>
                  <a:srgbClr val="282828"/>
                </a:solidFill>
                <a:latin typeface="Times New Roman" panose="02020603050405020304" pitchFamily="18" charset="0"/>
                <a:cs typeface="Times New Roman" panose="02020603050405020304" pitchFamily="18" charset="0"/>
              </a:rPr>
              <a:t> </a:t>
            </a:r>
            <a:r>
              <a:rPr lang="ru-RU" sz="2000" dirty="0" err="1">
                <a:solidFill>
                  <a:srgbClr val="282828"/>
                </a:solidFill>
                <a:latin typeface="Times New Roman" panose="02020603050405020304" pitchFamily="18" charset="0"/>
                <a:cs typeface="Times New Roman" panose="02020603050405020304" pitchFamily="18" charset="0"/>
              </a:rPr>
              <a:t>әрекеттер</a:t>
            </a:r>
            <a:endParaRPr lang="en-US" sz="2000" dirty="0">
              <a:solidFill>
                <a:srgbClr val="282828"/>
              </a:solidFill>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2) </a:t>
            </a:r>
            <a:r>
              <a:rPr lang="ru-RU" sz="2000" dirty="0" err="1">
                <a:latin typeface="Times New Roman" panose="02020603050405020304" pitchFamily="18" charset="0"/>
                <a:cs typeface="Times New Roman" panose="02020603050405020304" pitchFamily="18" charset="0"/>
              </a:rPr>
              <a:t>Хакерлер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жүзеге</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асыратын</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электрондық</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әсер</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ету</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әдістері</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3) </a:t>
            </a:r>
            <a:r>
              <a:rPr lang="ru-RU" sz="2000" dirty="0" err="1">
                <a:latin typeface="Times New Roman" panose="02020603050405020304" pitchFamily="18" charset="0"/>
                <a:cs typeface="Times New Roman" panose="02020603050405020304" pitchFamily="18" charset="0"/>
              </a:rPr>
              <a:t>Компьютерлік</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вирустар</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4) Спам</a:t>
            </a:r>
            <a:endParaRPr lang="en-US" sz="2000" dirty="0">
              <a:latin typeface="Times New Roman" panose="02020603050405020304" pitchFamily="18" charset="0"/>
              <a:cs typeface="Times New Roman" panose="02020603050405020304" pitchFamily="18" charset="0"/>
            </a:endParaRPr>
          </a:p>
          <a:p>
            <a:r>
              <a:rPr lang="ru-RU" sz="2000" dirty="0">
                <a:latin typeface="Times New Roman" panose="02020603050405020304" pitchFamily="18" charset="0"/>
                <a:cs typeface="Times New Roman" panose="02020603050405020304" pitchFamily="18" charset="0"/>
              </a:rPr>
              <a:t>5) «</a:t>
            </a:r>
            <a:r>
              <a:rPr lang="ru-RU" sz="2000" dirty="0" err="1">
                <a:latin typeface="Times New Roman" panose="02020603050405020304" pitchFamily="18" charset="0"/>
                <a:cs typeface="Times New Roman" panose="02020603050405020304" pitchFamily="18" charset="0"/>
              </a:rPr>
              <a:t>Табиғи</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қауіптер</a:t>
            </a:r>
            <a:endParaRPr lang="en-US" sz="2000" dirty="0">
              <a:solidFill>
                <a:srgbClr val="282828"/>
              </a:solidFill>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p:txBody>
      </p:sp>
      <p:sp>
        <p:nvSpPr>
          <p:cNvPr id="3" name="AutoShape 2" descr="Ақпараттық қауіпсіздік: Осал тұстар жойылды"/>
          <p:cNvSpPr>
            <a:spLocks noChangeAspect="1" noChangeArrowheads="1"/>
          </p:cNvSpPr>
          <p:nvPr/>
        </p:nvSpPr>
        <p:spPr bwMode="auto">
          <a:xfrm>
            <a:off x="6276289" y="489709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28" name="Picture 4" descr="Ақпараттық қауіпсіздік: Осал тұстар жойылды"/>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6289" y="3509619"/>
            <a:ext cx="5467350" cy="3200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5304654"/>
      </p:ext>
    </p:extLst>
  </p:cSld>
  <p:clrMapOvr>
    <a:masterClrMapping/>
  </p:clrMapOvr>
  <p:transition spd="med">
    <p:pull/>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72E6D319-5FE9-48D7-822C-C5320117D9B5}"/>
              </a:ext>
            </a:extLst>
          </p:cNvPr>
          <p:cNvSpPr/>
          <p:nvPr/>
        </p:nvSpPr>
        <p:spPr>
          <a:xfrm>
            <a:off x="5302091" y="79036"/>
            <a:ext cx="2935748" cy="461665"/>
          </a:xfrm>
          <a:prstGeom prst="rect">
            <a:avLst/>
          </a:prstGeom>
        </p:spPr>
        <p:txBody>
          <a:bodyPr wrap="square">
            <a:spAutoFit/>
          </a:bodyPr>
          <a:lstStyle/>
          <a:p>
            <a:r>
              <a:rPr lang="kk-KZ" sz="2400" b="1" dirty="0">
                <a:latin typeface="Times New Roman" panose="02020603050405020304" pitchFamily="18" charset="0"/>
              </a:rPr>
              <a:t>Кибербуллинг</a:t>
            </a:r>
            <a:endParaRPr lang="kk-KZ" sz="2400" dirty="0"/>
          </a:p>
        </p:txBody>
      </p:sp>
      <p:sp>
        <p:nvSpPr>
          <p:cNvPr id="2" name="AutoShape 2" descr="Кибербуллинг дегеніміз не және онымен қалай күресуге болады?"/>
          <p:cNvSpPr>
            <a:spLocks noChangeAspect="1" noChangeArrowheads="1"/>
          </p:cNvSpPr>
          <p:nvPr/>
        </p:nvSpPr>
        <p:spPr bwMode="auto">
          <a:xfrm>
            <a:off x="9014835" y="3439293"/>
            <a:ext cx="106796" cy="10679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6" descr="Кибербуллинг | Новости | Пресс-центр | Университет | Гродненский  государственный медицинский университет"/>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10" descr="Кибербуллинг | Новости | Пресс-центр | Университет | Гродненский  государственный медицинский университет"/>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9486" y="4357870"/>
            <a:ext cx="4152514" cy="2500130"/>
          </a:xfrm>
          <a:prstGeom prst="rect">
            <a:avLst/>
          </a:prstGeom>
        </p:spPr>
      </p:pic>
      <p:sp>
        <p:nvSpPr>
          <p:cNvPr id="11" name="Прямоугольник 10"/>
          <p:cNvSpPr/>
          <p:nvPr/>
        </p:nvSpPr>
        <p:spPr>
          <a:xfrm>
            <a:off x="1771134" y="1712149"/>
            <a:ext cx="6351373" cy="3693319"/>
          </a:xfrm>
          <a:prstGeom prst="rect">
            <a:avLst/>
          </a:prstGeom>
        </p:spPr>
        <p:txBody>
          <a:bodyPr wrap="square">
            <a:spAutoFit/>
          </a:bodyPr>
          <a:lstStyle/>
          <a:p>
            <a:r>
              <a:rPr lang="kk-KZ" dirty="0">
                <a:latin typeface="Times New Roman" panose="02020603050405020304" pitchFamily="18" charset="0"/>
                <a:cs typeface="Times New Roman" panose="02020603050405020304" pitchFamily="18" charset="0"/>
              </a:rPr>
              <a:t>Цифрлық зорлық-зомбылық бір адам басқа адамды айлаға жығуға, қорқытуға және басқаруға, гаджеттердің, қосымшалар мен әлеуметтік желілердің көмегімен оған зиян келтіруге әрекет жасағанда орын алады.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Цифрлық зорлық-зомбылықты әртүрлі жағдайларда – жұмыста, мектепте немесе университетте, отбасында кездестіруге болады. Мұндай зорлық-зомбылық бейтаныс адамдардан да, жақын адамдардан да туындай алады.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Кибербуллинг – адамды интернетте, мысалы әлеуметтік желілерде қорлау немесе қудалау. Кибербуллингке кез-келген адам тап болуы мүмкін. Бірақ бұл тәсілмен шабуыл жасайтындар негізінен кәмелет жасына толмаған мектеп оқушыларын нысанаға алады.</a:t>
            </a:r>
            <a:endParaRPr lang="ru-RU" b="1"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713470" y="906978"/>
            <a:ext cx="9893643" cy="369332"/>
          </a:xfrm>
          <a:prstGeom prst="rect">
            <a:avLst/>
          </a:prstGeom>
        </p:spPr>
        <p:txBody>
          <a:bodyPr wrap="square">
            <a:spAutoFit/>
          </a:bodyPr>
          <a:lstStyle/>
          <a:p>
            <a:r>
              <a:rPr lang="ru-RU" b="1" dirty="0" err="1">
                <a:solidFill>
                  <a:srgbClr val="000000"/>
                </a:solidFill>
                <a:latin typeface="Times New Roman" panose="02020603050405020304" pitchFamily="18" charset="0"/>
                <a:cs typeface="Times New Roman" panose="02020603050405020304" pitchFamily="18" charset="0"/>
              </a:rPr>
              <a:t>Кибербуллинг</a:t>
            </a:r>
            <a:r>
              <a:rPr lang="ru-RU" b="1" dirty="0">
                <a:solidFill>
                  <a:srgbClr val="000000"/>
                </a:solidFill>
                <a:latin typeface="Times New Roman" panose="02020603050405020304" pitchFamily="18" charset="0"/>
                <a:cs typeface="Times New Roman" panose="02020603050405020304" pitchFamily="18" charset="0"/>
              </a:rPr>
              <a:t> – </a:t>
            </a:r>
            <a:r>
              <a:rPr lang="ru-RU" b="1" dirty="0" err="1">
                <a:solidFill>
                  <a:srgbClr val="000000"/>
                </a:solidFill>
                <a:latin typeface="Times New Roman" panose="02020603050405020304" pitchFamily="18" charset="0"/>
                <a:cs typeface="Times New Roman" panose="02020603050405020304" pitchFamily="18" charset="0"/>
              </a:rPr>
              <a:t>адамды</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интернетте</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мысалы</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әлеуметтік</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желілерде</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қорлау</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немесе</a:t>
            </a:r>
            <a:r>
              <a:rPr lang="ru-RU" b="1" dirty="0">
                <a:solidFill>
                  <a:srgbClr val="000000"/>
                </a:solidFill>
                <a:latin typeface="Times New Roman" panose="02020603050405020304" pitchFamily="18" charset="0"/>
                <a:cs typeface="Times New Roman" panose="02020603050405020304" pitchFamily="18" charset="0"/>
              </a:rPr>
              <a:t> </a:t>
            </a:r>
            <a:r>
              <a:rPr lang="ru-RU" b="1" dirty="0" err="1">
                <a:solidFill>
                  <a:srgbClr val="000000"/>
                </a:solidFill>
                <a:latin typeface="Times New Roman" panose="02020603050405020304" pitchFamily="18" charset="0"/>
                <a:cs typeface="Times New Roman" panose="02020603050405020304" pitchFamily="18" charset="0"/>
              </a:rPr>
              <a:t>қудалау</a:t>
            </a:r>
            <a:r>
              <a:rPr lang="ru-RU" b="1" dirty="0">
                <a:solidFill>
                  <a:srgbClr val="000000"/>
                </a:solidFill>
                <a:latin typeface="Times New Roman" panose="02020603050405020304" pitchFamily="18" charset="0"/>
                <a:cs typeface="Times New Roman" panose="02020603050405020304" pitchFamily="18" charset="0"/>
              </a:rPr>
              <a:t>.</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8732210"/>
      </p:ext>
    </p:extLst>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62028" y="-31911"/>
            <a:ext cx="7528326" cy="2609278"/>
          </a:xfrm>
          <a:prstGeom prst="rect">
            <a:avLst/>
          </a:prstGeom>
          <a:noFill/>
        </p:spPr>
        <p:txBody>
          <a:bodyPr wrap="square" rtlCol="0">
            <a:spAutoFit/>
          </a:bodyPr>
          <a:lstStyle/>
          <a:p>
            <a:r>
              <a:rPr lang="kk-KZ" b="1" dirty="0">
                <a:latin typeface="Times New Roman" panose="02020603050405020304" pitchFamily="18" charset="0"/>
                <a:cs typeface="Times New Roman" panose="02020603050405020304" pitchFamily="18" charset="0"/>
              </a:rPr>
              <a:t>Әлем бойынша ересек адамдардың 40</a:t>
            </a:r>
            <a:r>
              <a:rPr lang="ru-RU" b="1" dirty="0">
                <a:latin typeface="Times New Roman" panose="02020603050405020304" pitchFamily="18" charset="0"/>
                <a:cs typeface="Times New Roman" panose="02020603050405020304" pitchFamily="18" charset="0"/>
              </a:rPr>
              <a:t>%-ы </a:t>
            </a:r>
            <a:r>
              <a:rPr lang="ru-RU" b="1" dirty="0" err="1">
                <a:latin typeface="Times New Roman" panose="02020603050405020304" pitchFamily="18" charset="0"/>
                <a:cs typeface="Times New Roman" panose="02020603050405020304" pitchFamily="18" charset="0"/>
              </a:rPr>
              <a:t>кибебуллингке</a:t>
            </a:r>
            <a:r>
              <a:rPr lang="kk-KZ" b="1" dirty="0">
                <a:latin typeface="Times New Roman" panose="02020603050405020304" pitchFamily="18" charset="0"/>
                <a:cs typeface="Times New Roman" panose="02020603050405020304" pitchFamily="18" charset="0"/>
              </a:rPr>
              <a:t> шалдыққан.</a:t>
            </a:r>
          </a:p>
          <a:p>
            <a:r>
              <a:rPr lang="kk-KZ" b="1" dirty="0">
                <a:latin typeface="Times New Roman" panose="02020603050405020304" pitchFamily="18" charset="0"/>
                <a:cs typeface="Times New Roman" panose="02020603050405020304" pitchFamily="18" charset="0"/>
              </a:rPr>
              <a:t>Ұлттық денсаулық сақтау орталығының статистикасы бойынша Қазақстанда әрбір бесінші </a:t>
            </a:r>
          </a:p>
          <a:p>
            <a:r>
              <a:rPr lang="kk-KZ" b="1" dirty="0">
                <a:latin typeface="Times New Roman" panose="02020603050405020304" pitchFamily="18" charset="0"/>
                <a:cs typeface="Times New Roman" panose="02020603050405020304" pitchFamily="18" charset="0"/>
              </a:rPr>
              <a:t>11-15 жас аралығындағы балалар кибербуллингке тап болады. Қалада тұратын балалар ауылдық</a:t>
            </a:r>
          </a:p>
          <a:p>
            <a:r>
              <a:rPr lang="kk-KZ" b="1" dirty="0">
                <a:latin typeface="Times New Roman" panose="02020603050405020304" pitchFamily="18" charset="0"/>
                <a:cs typeface="Times New Roman" panose="02020603050405020304" pitchFamily="18" charset="0"/>
              </a:rPr>
              <a:t>жерде тұратын балаларға қарағанда көп ұшырайды екен.</a:t>
            </a:r>
          </a:p>
          <a:p>
            <a:r>
              <a:rPr lang="kk-KZ" b="1" dirty="0">
                <a:latin typeface="Times New Roman" panose="02020603050405020304" pitchFamily="18" charset="0"/>
                <a:cs typeface="Times New Roman" panose="02020603050405020304" pitchFamily="18" charset="0"/>
              </a:rPr>
              <a:t>2022 жылғы статистикаға қарағанда еліміздің 140мың тұрғында кибербуллинг фактісі анықталған.</a:t>
            </a:r>
            <a:endParaRPr lang="ru-RU" dirty="0">
              <a:latin typeface="Times New Roman" panose="02020603050405020304" pitchFamily="18" charset="0"/>
              <a:cs typeface="Times New Roman" panose="02020603050405020304" pitchFamily="18" charset="0"/>
            </a:endParaRPr>
          </a:p>
        </p:txBody>
      </p:sp>
      <p:pic>
        <p:nvPicPr>
          <p:cNvPr id="8" name="Рисунок 7">
            <a:extLst>
              <a:ext uri="{FF2B5EF4-FFF2-40B4-BE49-F238E27FC236}">
                <a16:creationId xmlns:a16="http://schemas.microsoft.com/office/drawing/2014/main" xmlns="" id="{CA6BA43B-E571-489F-3AD5-B72D6D0FB2E0}"/>
              </a:ext>
            </a:extLst>
          </p:cNvPr>
          <p:cNvPicPr>
            <a:picLocks noChangeAspect="1"/>
          </p:cNvPicPr>
          <p:nvPr/>
        </p:nvPicPr>
        <p:blipFill>
          <a:blip r:embed="rId2"/>
          <a:stretch>
            <a:fillRect/>
          </a:stretch>
        </p:blipFill>
        <p:spPr>
          <a:xfrm>
            <a:off x="6607509" y="3429000"/>
            <a:ext cx="4939032" cy="2609278"/>
          </a:xfrm>
          <a:prstGeom prst="rect">
            <a:avLst/>
          </a:prstGeom>
        </p:spPr>
      </p:pic>
      <p:pic>
        <p:nvPicPr>
          <p:cNvPr id="17" name="Рисунок 16">
            <a:extLst>
              <a:ext uri="{FF2B5EF4-FFF2-40B4-BE49-F238E27FC236}">
                <a16:creationId xmlns:a16="http://schemas.microsoft.com/office/drawing/2014/main" xmlns="" id="{C50B5FF0-F78B-CA30-8181-BDF64BEFD582}"/>
              </a:ext>
            </a:extLst>
          </p:cNvPr>
          <p:cNvPicPr>
            <a:picLocks noChangeAspect="1"/>
          </p:cNvPicPr>
          <p:nvPr/>
        </p:nvPicPr>
        <p:blipFill>
          <a:blip r:embed="rId3"/>
          <a:stretch>
            <a:fillRect/>
          </a:stretch>
        </p:blipFill>
        <p:spPr>
          <a:xfrm>
            <a:off x="1575828" y="3429000"/>
            <a:ext cx="4755620" cy="2609278"/>
          </a:xfrm>
          <a:prstGeom prst="rect">
            <a:avLst/>
          </a:prstGeom>
        </p:spPr>
      </p:pic>
      <p:sp>
        <p:nvSpPr>
          <p:cNvPr id="19" name="TextBox 18">
            <a:extLst>
              <a:ext uri="{FF2B5EF4-FFF2-40B4-BE49-F238E27FC236}">
                <a16:creationId xmlns:a16="http://schemas.microsoft.com/office/drawing/2014/main" xmlns="" id="{DAF22CB9-2CF7-BF5C-AE09-E089510064B2}"/>
              </a:ext>
            </a:extLst>
          </p:cNvPr>
          <p:cNvSpPr txBox="1"/>
          <p:nvPr/>
        </p:nvSpPr>
        <p:spPr>
          <a:xfrm>
            <a:off x="3430442" y="6038278"/>
            <a:ext cx="6914827" cy="369332"/>
          </a:xfrm>
          <a:prstGeom prst="rect">
            <a:avLst/>
          </a:prstGeom>
          <a:noFill/>
        </p:spPr>
        <p:txBody>
          <a:bodyPr wrap="square">
            <a:spAutoFit/>
          </a:bodyPr>
          <a:lstStyle/>
          <a:p>
            <a:r>
              <a:rPr lang="kk-KZ" i="1" dirty="0">
                <a:latin typeface="Times New Roman" panose="02020603050405020304" pitchFamily="18" charset="0"/>
                <a:cs typeface="Times New Roman" panose="02020603050405020304" pitchFamily="18" charset="0"/>
              </a:rPr>
              <a:t>1-сурет</a:t>
            </a:r>
            <a:r>
              <a:rPr lang="kk-KZ" dirty="0"/>
              <a:t>                                                                                                   </a:t>
            </a:r>
            <a:r>
              <a:rPr lang="kk-KZ" i="1" dirty="0">
                <a:latin typeface="Times New Roman" panose="02020603050405020304" pitchFamily="18" charset="0"/>
                <a:cs typeface="Times New Roman" panose="02020603050405020304" pitchFamily="18" charset="0"/>
              </a:rPr>
              <a:t>2-сурет</a:t>
            </a:r>
            <a:endParaRPr lang="aa-ET"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340124"/>
      </p:ext>
    </p:extLst>
  </p:cSld>
  <p:clrMapOvr>
    <a:masterClrMapping/>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43988" y="586946"/>
            <a:ext cx="4652878" cy="302740"/>
          </a:xfrm>
        </p:spPr>
        <p:txBody>
          <a:bodyPr>
            <a:normAutofit fontScale="90000"/>
          </a:bodyPr>
          <a:lstStyle/>
          <a:p>
            <a:r>
              <a:rPr lang="kk-KZ" sz="2800" b="1" dirty="0">
                <a:latin typeface="Times New Roman" panose="02020603050405020304" pitchFamily="18" charset="0"/>
                <a:cs typeface="Times New Roman" panose="02020603050405020304" pitchFamily="18" charset="0"/>
              </a:rPr>
              <a:t>Кибербуллинг алдын-алу</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1599640" y="1189034"/>
            <a:ext cx="6778241" cy="3305434"/>
          </a:xfrm>
        </p:spPr>
        <p:txBody>
          <a:bodyPr>
            <a:normAutofit/>
          </a:bodyPr>
          <a:lstStyle/>
          <a:p>
            <a:pPr marL="0" indent="0">
              <a:buNone/>
            </a:pPr>
            <a:r>
              <a:rPr lang="ru-RU" sz="2000" b="1" dirty="0">
                <a:solidFill>
                  <a:schemeClr val="tx2"/>
                </a:solidFill>
                <a:latin typeface="Times New Roman" panose="02020603050405020304" pitchFamily="18" charset="0"/>
                <a:cs typeface="Times New Roman" panose="02020603050405020304" pitchFamily="18" charset="0"/>
              </a:rPr>
              <a:t>1.Балаларыңызға </a:t>
            </a:r>
            <a:r>
              <a:rPr lang="ru-RU" sz="2000" b="1" dirty="0" err="1">
                <a:solidFill>
                  <a:schemeClr val="tx2"/>
                </a:solidFill>
                <a:latin typeface="Times New Roman" panose="02020603050405020304" pitchFamily="18" charset="0"/>
                <a:cs typeface="Times New Roman" panose="02020603050405020304" pitchFamily="18" charset="0"/>
              </a:rPr>
              <a:t>буллингтің</a:t>
            </a:r>
            <a:r>
              <a:rPr lang="ru-RU" sz="2000" b="1" dirty="0">
                <a:solidFill>
                  <a:schemeClr val="tx2"/>
                </a:solidFill>
                <a:latin typeface="Times New Roman" panose="02020603050405020304" pitchFamily="18" charset="0"/>
                <a:cs typeface="Times New Roman" panose="02020603050405020304" pitchFamily="18" charset="0"/>
              </a:rPr>
              <a:t> не </a:t>
            </a:r>
            <a:r>
              <a:rPr lang="ru-RU" sz="2000" b="1" dirty="0" err="1">
                <a:solidFill>
                  <a:schemeClr val="tx2"/>
                </a:solidFill>
                <a:latin typeface="Times New Roman" panose="02020603050405020304" pitchFamily="18" charset="0"/>
                <a:cs typeface="Times New Roman" panose="02020603050405020304" pitchFamily="18" charset="0"/>
              </a:rPr>
              <a:t>екенін</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айтып</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беріңіз</a:t>
            </a:r>
            <a:r>
              <a:rPr lang="ru-RU" sz="2000" b="1" dirty="0">
                <a:solidFill>
                  <a:schemeClr val="tx2"/>
                </a:solidFill>
                <a:latin typeface="Times New Roman" panose="02020603050405020304" pitchFamily="18" charset="0"/>
                <a:cs typeface="Times New Roman" panose="02020603050405020304" pitchFamily="18" charset="0"/>
              </a:rPr>
              <a:t>.</a:t>
            </a:r>
          </a:p>
          <a:p>
            <a:pPr marL="0" indent="0">
              <a:buNone/>
            </a:pPr>
            <a:r>
              <a:rPr lang="ru-RU" sz="2000" b="1" dirty="0">
                <a:solidFill>
                  <a:schemeClr val="tx2"/>
                </a:solidFill>
                <a:latin typeface="Times New Roman" panose="02020603050405020304" pitchFamily="18" charset="0"/>
                <a:cs typeface="Times New Roman" panose="02020603050405020304" pitchFamily="18" charset="0"/>
              </a:rPr>
              <a:t>2.Балаларыңызбен </a:t>
            </a:r>
            <a:r>
              <a:rPr lang="ru-RU" sz="2000" b="1" dirty="0" err="1">
                <a:solidFill>
                  <a:schemeClr val="tx2"/>
                </a:solidFill>
                <a:latin typeface="Times New Roman" panose="02020603050405020304" pitchFamily="18" charset="0"/>
                <a:cs typeface="Times New Roman" panose="02020603050405020304" pitchFamily="18" charset="0"/>
              </a:rPr>
              <a:t>жиі</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және</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ашық</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сөйлесіңіз</a:t>
            </a:r>
            <a:endParaRPr lang="ru-RU" sz="2000" b="1" dirty="0">
              <a:solidFill>
                <a:schemeClr val="tx2"/>
              </a:solidFill>
              <a:latin typeface="Times New Roman" panose="02020603050405020304" pitchFamily="18" charset="0"/>
              <a:cs typeface="Times New Roman" panose="02020603050405020304" pitchFamily="18" charset="0"/>
            </a:endParaRPr>
          </a:p>
          <a:p>
            <a:pPr marL="0" indent="0">
              <a:buNone/>
            </a:pPr>
            <a:r>
              <a:rPr lang="ru-RU" sz="2000" b="1" dirty="0">
                <a:solidFill>
                  <a:schemeClr val="tx2"/>
                </a:solidFill>
                <a:latin typeface="Times New Roman" panose="02020603050405020304" pitchFamily="18" charset="0"/>
                <a:cs typeface="Times New Roman" panose="02020603050405020304" pitchFamily="18" charset="0"/>
              </a:rPr>
              <a:t>3.Балаңызға </a:t>
            </a:r>
            <a:r>
              <a:rPr lang="ru-RU" sz="2000" b="1" dirty="0" err="1">
                <a:solidFill>
                  <a:schemeClr val="tx2"/>
                </a:solidFill>
                <a:latin typeface="Times New Roman" panose="02020603050405020304" pitchFamily="18" charset="0"/>
                <a:cs typeface="Times New Roman" panose="02020603050405020304" pitchFamily="18" charset="0"/>
              </a:rPr>
              <a:t>басқалар</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еретін</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үлгі</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болуға</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көмектесіңіз</a:t>
            </a:r>
            <a:endParaRPr lang="ru-RU" sz="2000" b="1" dirty="0">
              <a:solidFill>
                <a:schemeClr val="tx2"/>
              </a:solidFill>
              <a:latin typeface="Times New Roman" panose="02020603050405020304" pitchFamily="18" charset="0"/>
              <a:cs typeface="Times New Roman" panose="02020603050405020304" pitchFamily="18" charset="0"/>
            </a:endParaRPr>
          </a:p>
          <a:p>
            <a:pPr marL="0" indent="0">
              <a:buNone/>
            </a:pPr>
            <a:r>
              <a:rPr lang="ru-RU" sz="2000" b="1" dirty="0">
                <a:solidFill>
                  <a:schemeClr val="tx2"/>
                </a:solidFill>
                <a:latin typeface="Times New Roman" panose="02020603050405020304" pitchFamily="18" charset="0"/>
                <a:cs typeface="Times New Roman" panose="02020603050405020304" pitchFamily="18" charset="0"/>
              </a:rPr>
              <a:t>3.Балаңызға </a:t>
            </a:r>
            <a:r>
              <a:rPr lang="ru-RU" sz="2000" b="1" dirty="0" err="1">
                <a:solidFill>
                  <a:schemeClr val="tx2"/>
                </a:solidFill>
                <a:latin typeface="Times New Roman" panose="02020603050405020304" pitchFamily="18" charset="0"/>
                <a:cs typeface="Times New Roman" panose="02020603050405020304" pitchFamily="18" charset="0"/>
              </a:rPr>
              <a:t>өзіне</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деген</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сенімділікті</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дамытуға</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көмектесіңіз</a:t>
            </a:r>
            <a:r>
              <a:rPr lang="ru-RU" sz="2000" b="1" dirty="0">
                <a:solidFill>
                  <a:schemeClr val="tx2"/>
                </a:solidFill>
                <a:latin typeface="Times New Roman" panose="02020603050405020304" pitchFamily="18" charset="0"/>
                <a:cs typeface="Times New Roman" panose="02020603050405020304" pitchFamily="18" charset="0"/>
              </a:rPr>
              <a:t>.</a:t>
            </a:r>
          </a:p>
          <a:p>
            <a:pPr marL="0" indent="0">
              <a:buNone/>
            </a:pPr>
            <a:r>
              <a:rPr lang="ru-RU" sz="2000" b="1" dirty="0">
                <a:solidFill>
                  <a:schemeClr val="tx2"/>
                </a:solidFill>
                <a:latin typeface="Times New Roman" panose="02020603050405020304" pitchFamily="18" charset="0"/>
                <a:cs typeface="Times New Roman" panose="02020603050405020304" pitchFamily="18" charset="0"/>
              </a:rPr>
              <a:t>4.Олардың онлайн </a:t>
            </a:r>
            <a:r>
              <a:rPr lang="ru-RU" sz="2000" b="1" dirty="0" err="1">
                <a:solidFill>
                  <a:schemeClr val="tx2"/>
                </a:solidFill>
                <a:latin typeface="Times New Roman" panose="02020603050405020304" pitchFamily="18" charset="0"/>
                <a:cs typeface="Times New Roman" panose="02020603050405020304" pitchFamily="18" charset="0"/>
              </a:rPr>
              <a:t>кеңістігінің</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бір</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бөлігі</a:t>
            </a:r>
            <a:r>
              <a:rPr lang="ru-RU" sz="2000" b="1" dirty="0">
                <a:solidFill>
                  <a:schemeClr val="tx2"/>
                </a:solidFill>
                <a:latin typeface="Times New Roman" panose="02020603050405020304" pitchFamily="18" charset="0"/>
                <a:cs typeface="Times New Roman" panose="02020603050405020304" pitchFamily="18" charset="0"/>
              </a:rPr>
              <a:t> </a:t>
            </a:r>
            <a:r>
              <a:rPr lang="ru-RU" sz="2000" b="1" dirty="0" err="1">
                <a:solidFill>
                  <a:schemeClr val="tx2"/>
                </a:solidFill>
                <a:latin typeface="Times New Roman" panose="02020603050405020304" pitchFamily="18" charset="0"/>
                <a:cs typeface="Times New Roman" panose="02020603050405020304" pitchFamily="18" charset="0"/>
              </a:rPr>
              <a:t>болыңыз</a:t>
            </a:r>
            <a:r>
              <a:rPr lang="ru-RU" sz="2000" b="1" dirty="0">
                <a:solidFill>
                  <a:schemeClr val="tx2"/>
                </a:solidFill>
                <a:latin typeface="Times New Roman" panose="02020603050405020304" pitchFamily="18" charset="0"/>
                <a:cs typeface="Times New Roman" panose="02020603050405020304" pitchFamily="18" charset="0"/>
              </a:rPr>
              <a:t>.</a:t>
            </a:r>
          </a:p>
          <a:p>
            <a:pPr marL="457200" indent="-457200">
              <a:buAutoNum type="arabicPeriod"/>
            </a:pPr>
            <a:endParaRPr lang="ru-RU" sz="2000" b="1" dirty="0">
              <a:solidFill>
                <a:schemeClr val="tx2"/>
              </a:solidFill>
              <a:latin typeface="Times New Roman" panose="02020603050405020304" pitchFamily="18" charset="0"/>
              <a:cs typeface="Times New Roman" panose="02020603050405020304" pitchFamily="18" charset="0"/>
            </a:endParaRPr>
          </a:p>
          <a:p>
            <a:pPr marL="457200" indent="-457200">
              <a:buAutoNum type="arabicPeriod"/>
            </a:pPr>
            <a:endParaRPr lang="ru-RU" sz="2000" b="1" dirty="0">
              <a:solidFill>
                <a:schemeClr val="tx2"/>
              </a:solidFill>
              <a:latin typeface="Times New Roman" panose="02020603050405020304" pitchFamily="18" charset="0"/>
              <a:cs typeface="Times New Roman" panose="02020603050405020304" pitchFamily="18" charset="0"/>
            </a:endParaRPr>
          </a:p>
        </p:txBody>
      </p:sp>
      <p:pic>
        <p:nvPicPr>
          <p:cNvPr id="3074" name="Picture 2" descr="КИБЕРБУЛЛИНГ: Гаджетті тым көп қолдану суицидке соқтыруы мүмкі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4165" y="4078941"/>
            <a:ext cx="4152158" cy="2447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951013"/>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xmlns="" id="{128F8F56-979A-46B7-9F94-C42C5463CC77}"/>
              </a:ext>
            </a:extLst>
          </p:cNvPr>
          <p:cNvSpPr/>
          <p:nvPr/>
        </p:nvSpPr>
        <p:spPr>
          <a:xfrm>
            <a:off x="4426714" y="593708"/>
            <a:ext cx="2666064" cy="584775"/>
          </a:xfrm>
          <a:prstGeom prst="rect">
            <a:avLst/>
          </a:prstGeom>
        </p:spPr>
        <p:txBody>
          <a:bodyPr wrap="square">
            <a:spAutoFit/>
          </a:bodyPr>
          <a:lstStyle/>
          <a:p>
            <a:pPr indent="449580" algn="just">
              <a:spcAft>
                <a:spcPts val="0"/>
              </a:spcAft>
            </a:pPr>
            <a:r>
              <a:rPr lang="kk-KZ"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QorGan</a:t>
            </a:r>
            <a:r>
              <a:rPr lang="kk-KZ" sz="3200" b="1" i="1" dirty="0">
                <a:latin typeface="Times New Roman" panose="02020603050405020304" pitchFamily="18" charset="0"/>
                <a:cs typeface="Times New Roman" panose="02020603050405020304" pitchFamily="18" charset="0"/>
              </a:rPr>
              <a:t>»</a:t>
            </a:r>
            <a:r>
              <a:rPr lang="en-US" sz="3200" b="1" i="1" dirty="0">
                <a:latin typeface="Times New Roman" panose="02020603050405020304" pitchFamily="18" charset="0"/>
                <a:cs typeface="Times New Roman" panose="02020603050405020304" pitchFamily="18" charset="0"/>
              </a:rPr>
              <a:t> </a:t>
            </a:r>
            <a:endParaRPr lang="kk-KZ"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Прямоугольник 4">
            <a:extLst>
              <a:ext uri="{FF2B5EF4-FFF2-40B4-BE49-F238E27FC236}">
                <a16:creationId xmlns:a16="http://schemas.microsoft.com/office/drawing/2014/main" xmlns="" id="{0EB3A169-D86F-4649-81B8-87860C657848}"/>
              </a:ext>
            </a:extLst>
          </p:cNvPr>
          <p:cNvSpPr/>
          <p:nvPr/>
        </p:nvSpPr>
        <p:spPr>
          <a:xfrm>
            <a:off x="1612743" y="1623852"/>
            <a:ext cx="8645236" cy="3293209"/>
          </a:xfrm>
          <a:prstGeom prst="rect">
            <a:avLst/>
          </a:prstGeom>
        </p:spPr>
        <p:txBody>
          <a:bodyPr wrap="square">
            <a:spAutoFit/>
          </a:bodyPr>
          <a:lstStyle/>
          <a:p>
            <a:pPr algn="just">
              <a:spcAft>
                <a:spcPts val="0"/>
              </a:spcAft>
            </a:pPr>
            <a:r>
              <a:rPr lang="kk-KZ" sz="1600" b="1" dirty="0">
                <a:latin typeface="Times New Roman" panose="02020603050405020304" pitchFamily="18" charset="0"/>
                <a:ea typeface="Times New Roman" panose="02020603050405020304" pitchFamily="18" charset="0"/>
              </a:rPr>
              <a:t>	Келтірілген мәліметтер мен статистикаларды ескере отырып, өз балаларымызды бақылау мақсатында бағдарлама ұсынғым келеді. Бұл бағдарлама әлі жасалу жолында. Ол </a:t>
            </a:r>
            <a:r>
              <a:rPr lang="en-US" sz="1600" b="1" dirty="0">
                <a:latin typeface="Times New Roman" panose="02020603050405020304" pitchFamily="18" charset="0"/>
                <a:ea typeface="Times New Roman" panose="02020603050405020304" pitchFamily="18" charset="0"/>
              </a:rPr>
              <a:t>Python </a:t>
            </a:r>
            <a:r>
              <a:rPr lang="ru-RU" sz="1600" b="1" dirty="0">
                <a:latin typeface="Times New Roman" panose="02020603050405020304" pitchFamily="18" charset="0"/>
                <a:ea typeface="Times New Roman" panose="02020603050405020304" pitchFamily="18" charset="0"/>
              </a:rPr>
              <a:t>ба</a:t>
            </a:r>
            <a:r>
              <a:rPr lang="kk-KZ" sz="1600" b="1" dirty="0">
                <a:latin typeface="Times New Roman" panose="02020603050405020304" pitchFamily="18" charset="0"/>
                <a:ea typeface="Times New Roman" panose="02020603050405020304" pitchFamily="18" charset="0"/>
              </a:rPr>
              <a:t>ғдарламалау тілінде жасалынды. Программа қазіргі таңда 2 тапсырманы орындайды. Олар: </a:t>
            </a:r>
          </a:p>
          <a:p>
            <a:pPr marL="342900" indent="-342900" algn="just">
              <a:spcAft>
                <a:spcPts val="0"/>
              </a:spcAft>
              <a:buAutoNum type="arabicPeriod"/>
            </a:pPr>
            <a:r>
              <a:rPr lang="kk-KZ" sz="1600" b="1" dirty="0">
                <a:latin typeface="Times New Roman" panose="02020603050405020304" pitchFamily="18" charset="0"/>
                <a:ea typeface="Times New Roman" panose="02020603050405020304" pitchFamily="18" charset="0"/>
              </a:rPr>
              <a:t>Қолданушыға қандайда бір әлеуметтік желіге тіркелген кезде сенміді  құпия сөз генерация жасап береді.</a:t>
            </a:r>
          </a:p>
          <a:p>
            <a:pPr marL="342900" indent="-342900" algn="just">
              <a:spcAft>
                <a:spcPts val="0"/>
              </a:spcAft>
              <a:buAutoNum type="arabicPeriod"/>
            </a:pPr>
            <a:r>
              <a:rPr lang="kk-KZ" sz="1600" b="1" dirty="0">
                <a:latin typeface="Times New Roman" panose="02020603050405020304" pitchFamily="18" charset="0"/>
                <a:ea typeface="Times New Roman" panose="02020603050405020304" pitchFamily="18" charset="0"/>
              </a:rPr>
              <a:t>Компьютерді сенімсіз, күдікті сайттарға кіруге жол жабады.  Мысалы: Балаңыздың күдікті сайтқа кіргенін байқасаңыз, сол сайтты мәңгілік кіре алмайтын етіп жасауға болады.</a:t>
            </a:r>
          </a:p>
          <a:p>
            <a:pPr algn="just">
              <a:spcAft>
                <a:spcPts val="0"/>
              </a:spcAft>
            </a:pPr>
            <a:r>
              <a:rPr lang="kk-KZ" sz="1600" b="1" dirty="0">
                <a:effectLst/>
                <a:latin typeface="Times New Roman" panose="02020603050405020304" pitchFamily="18" charset="0"/>
                <a:ea typeface="Times New Roman" panose="02020603050405020304" pitchFamily="18" charset="0"/>
              </a:rPr>
              <a:t>Алдағы уақытта бағдарламаның интерфейсі жасалынып тағыда басқа мүмкіндіктер қосылады. Қолданушының қандай сайтқа кіргенін, кіммен сөйлескенін, қанша уақыт жұмсағанын, күдікті спамдарды бақылай алатын мүмкіндіктер қосылады. </a:t>
            </a:r>
          </a:p>
          <a:p>
            <a:pPr algn="just">
              <a:spcAft>
                <a:spcPts val="0"/>
              </a:spcAft>
            </a:pPr>
            <a:endParaRPr lang="kk-KZ" sz="1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0210383"/>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араллакс">
  <a:themeElements>
    <a:clrScheme name="Параллакс">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Параллакс">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Параллакс">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Параллакс</Template>
  <TotalTime>552</TotalTime>
  <Words>247</Words>
  <Application>Microsoft Office PowerPoint</Application>
  <PresentationFormat>Широкоэкранный</PresentationFormat>
  <Paragraphs>61</Paragraphs>
  <Slides>12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Corbel</vt:lpstr>
      <vt:lpstr>Times New Roman</vt:lpstr>
      <vt:lpstr>Параллакс</vt:lpstr>
      <vt:lpstr>Тақырыбы: Киберқылмыстық және одан қорғану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Кибербуллинг алдын-алу</vt:lpstr>
      <vt:lpstr>Презентация PowerPoint</vt:lpstr>
      <vt:lpstr>Презентация PowerPoint</vt:lpstr>
      <vt:lpstr>Қорытынды</vt:lpstr>
      <vt:lpstr>Назарларыңызға рахмет!!!</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Ауылдық елді-мекендерде интернет желісінің жылдамдығын жақсарту жолдары</dc:title>
  <dc:creator>User1</dc:creator>
  <cp:lastModifiedBy>User Windows</cp:lastModifiedBy>
  <cp:revision>30</cp:revision>
  <dcterms:created xsi:type="dcterms:W3CDTF">2020-11-11T09:17:56Z</dcterms:created>
  <dcterms:modified xsi:type="dcterms:W3CDTF">2023-10-24T15:23:00Z</dcterms:modified>
</cp:coreProperties>
</file>