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3" r:id="rId4"/>
    <p:sldId id="266" r:id="rId5"/>
    <p:sldId id="268" r:id="rId6"/>
    <p:sldId id="269" r:id="rId7"/>
    <p:sldId id="272" r:id="rId8"/>
    <p:sldId id="265" r:id="rId9"/>
    <p:sldId id="270" r:id="rId10"/>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BCBCB"/>
    <a:srgbClr val="E8E8E8"/>
    <a:srgbClr val="FF8E1D"/>
    <a:srgbClr val="FFA547"/>
    <a:srgbClr val="3736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97" autoAdjust="0"/>
  </p:normalViewPr>
  <p:slideViewPr>
    <p:cSldViewPr snapToGrid="0">
      <p:cViewPr varScale="1">
        <p:scale>
          <a:sx n="72" d="100"/>
          <a:sy n="72" d="100"/>
        </p:scale>
        <p:origin x="58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рямоугольник 8">
            <a:extLst>
              <a:ext uri="{FF2B5EF4-FFF2-40B4-BE49-F238E27FC236}">
                <a16:creationId xmlns:a16="http://schemas.microsoft.com/office/drawing/2014/main" id="{B9303B56-DC6D-423D-C37D-BB840097B7F2}"/>
              </a:ext>
            </a:extLst>
          </p:cNvPr>
          <p:cNvSpPr/>
          <p:nvPr userDrawn="1"/>
        </p:nvSpPr>
        <p:spPr>
          <a:xfrm>
            <a:off x="0" y="0"/>
            <a:ext cx="12192000" cy="3176588"/>
          </a:xfrm>
          <a:prstGeom prst="rect">
            <a:avLst/>
          </a:prstGeom>
          <a:gradFill>
            <a:gsLst>
              <a:gs pos="0">
                <a:schemeClr val="bg1">
                  <a:lumMod val="85000"/>
                </a:schemeClr>
              </a:gs>
              <a:gs pos="100000">
                <a:srgbClr val="FF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8" name="Рисунок 7" descr="Изображение выглядит как текст&#10;&#10;Автоматически созданное описание">
            <a:extLst>
              <a:ext uri="{FF2B5EF4-FFF2-40B4-BE49-F238E27FC236}">
                <a16:creationId xmlns:a16="http://schemas.microsoft.com/office/drawing/2014/main" id="{131E2708-07CC-6A37-3901-8F850F22EAB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9" t="131" r="12119" b="3584"/>
          <a:stretch/>
        </p:blipFill>
        <p:spPr>
          <a:xfrm>
            <a:off x="6203045" y="3176588"/>
            <a:ext cx="5988955" cy="3681412"/>
          </a:xfrm>
          <a:prstGeom prst="rect">
            <a:avLst/>
          </a:prstGeom>
        </p:spPr>
      </p:pic>
      <p:sp>
        <p:nvSpPr>
          <p:cNvPr id="2" name="Заголовок 1">
            <a:extLst>
              <a:ext uri="{FF2B5EF4-FFF2-40B4-BE49-F238E27FC236}">
                <a16:creationId xmlns:a16="http://schemas.microsoft.com/office/drawing/2014/main" id="{82D74C7A-77CE-12C4-0230-CF33E7D47E41}"/>
              </a:ext>
            </a:extLst>
          </p:cNvPr>
          <p:cNvSpPr>
            <a:spLocks noGrp="1"/>
          </p:cNvSpPr>
          <p:nvPr>
            <p:ph type="ctrTitle"/>
          </p:nvPr>
        </p:nvSpPr>
        <p:spPr>
          <a:xfrm>
            <a:off x="548823" y="705398"/>
            <a:ext cx="9144000" cy="2387600"/>
          </a:xfrm>
        </p:spPr>
        <p:txBody>
          <a:bodyPr anchor="ctr" anchorCtr="0">
            <a:normAutofit/>
          </a:bodyPr>
          <a:lstStyle>
            <a:lvl1pPr algn="l">
              <a:defRPr sz="8000" b="1">
                <a:solidFill>
                  <a:srgbClr val="373660"/>
                </a:solidFill>
              </a:defRPr>
            </a:lvl1pPr>
          </a:lstStyle>
          <a:p>
            <a:r>
              <a:rPr lang="ru-RU"/>
              <a:t>Образец заголовка</a:t>
            </a:r>
            <a:endParaRPr lang="x-none"/>
          </a:p>
        </p:txBody>
      </p:sp>
      <p:sp>
        <p:nvSpPr>
          <p:cNvPr id="3" name="Подзаголовок 2">
            <a:extLst>
              <a:ext uri="{FF2B5EF4-FFF2-40B4-BE49-F238E27FC236}">
                <a16:creationId xmlns:a16="http://schemas.microsoft.com/office/drawing/2014/main" id="{7E202C26-A3BE-5C27-12D1-19C6AFA0B511}"/>
              </a:ext>
            </a:extLst>
          </p:cNvPr>
          <p:cNvSpPr>
            <a:spLocks noGrp="1"/>
          </p:cNvSpPr>
          <p:nvPr>
            <p:ph type="subTitle" idx="1"/>
          </p:nvPr>
        </p:nvSpPr>
        <p:spPr>
          <a:xfrm>
            <a:off x="559333" y="3176588"/>
            <a:ext cx="9133490" cy="621808"/>
          </a:xfrm>
        </p:spPr>
        <p:txBody>
          <a:bodyPr/>
          <a:lstStyle>
            <a:lvl1pPr marL="0" indent="0" algn="l">
              <a:buNone/>
              <a:defRPr sz="2400" b="1">
                <a:solidFill>
                  <a:srgbClr val="FF8E1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a:extLst>
              <a:ext uri="{FF2B5EF4-FFF2-40B4-BE49-F238E27FC236}">
                <a16:creationId xmlns:a16="http://schemas.microsoft.com/office/drawing/2014/main" id="{E72E76AC-B10C-7A8B-DB5C-684DB9E6E148}"/>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DCAD20FB-9872-4D67-B829-E89ECB7DC200}"/>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79FBEB31-57C2-6E09-46FA-1BB37D526CEA}"/>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16974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44DE7C-126D-ED43-FDAA-E6B0731B2FBB}"/>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85933B88-3F48-332E-1789-EF6F8569597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382439B2-7582-0382-3040-450035F8472D}"/>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76413AF5-5414-3DF1-EA42-75A841860DEF}"/>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BADDF8CE-5D47-4486-6C14-B1FCFE026695}"/>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319175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844C5F2-8D71-18B8-3259-CAA5EF317736}"/>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56D32C4E-4EE3-C83F-1D53-1B9CBAB9311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E463D3C8-EFBB-029F-24FF-D225AB71C71E}"/>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7C795B4A-3FFF-4136-B3D3-C9E84F5146EC}"/>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0BA1DFE9-FCC5-2BA8-2DC6-7356D8E6D435}"/>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219785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20A2CA-54E1-7673-19A6-A8B47B87B0F4}"/>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id="{EC5F9AF8-D93C-D7BD-C3CF-E21261299B9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E5A011A3-DE49-329F-8865-D264C2082851}"/>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DA89ACC8-C1A7-87E4-4CFD-5320F87EF6EC}"/>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56729B9A-6A0B-E5AD-83F9-BAD4051CBC26}"/>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2778099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FFB7CB-0E0F-8E5D-2030-6B2879F4B95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a16="http://schemas.microsoft.com/office/drawing/2014/main" id="{731C2A1E-3F2C-6FC2-ACC0-C17683682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89FEC64-CC75-C91A-E0BF-5A0DF673426D}"/>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0B34018A-18C9-AF03-A14E-56783EA24A31}"/>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id="{F8243318-E229-1DC8-B9AC-FC7DCBA9D8B7}"/>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1928683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95FB7A-7E43-873A-EDF2-A7A8828A80EC}"/>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id="{CF088494-4142-6F30-BE4E-044A328C599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a16="http://schemas.microsoft.com/office/drawing/2014/main" id="{DF2FFEBA-F2D0-5927-62EB-0BC61AA3A6B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a16="http://schemas.microsoft.com/office/drawing/2014/main" id="{711516C8-ED0F-4589-762D-DE4C65B68481}"/>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6" name="Нижний колонтитул 5">
            <a:extLst>
              <a:ext uri="{FF2B5EF4-FFF2-40B4-BE49-F238E27FC236}">
                <a16:creationId xmlns:a16="http://schemas.microsoft.com/office/drawing/2014/main" id="{23C9EED4-4E95-9DFC-D957-28FABA254AC7}"/>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6B11BC7D-4F54-C912-3498-04BA63CDCE7D}"/>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3471760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DABF43-6C30-03F2-194C-C7F842DF0D74}"/>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a16="http://schemas.microsoft.com/office/drawing/2014/main" id="{19E7E95D-8902-26D6-533C-80ECE24DB4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BBA742F-4858-0B10-EF0A-44FD5A79278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a16="http://schemas.microsoft.com/office/drawing/2014/main" id="{AC9F6454-51DE-6EDD-A1F3-BAC0FB8F4F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802BD69-922E-43DE-DF9D-182AC24F972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a16="http://schemas.microsoft.com/office/drawing/2014/main" id="{DCEC473C-8F0E-4453-A825-C725E0D25FD5}"/>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8" name="Нижний колонтитул 7">
            <a:extLst>
              <a:ext uri="{FF2B5EF4-FFF2-40B4-BE49-F238E27FC236}">
                <a16:creationId xmlns:a16="http://schemas.microsoft.com/office/drawing/2014/main" id="{20F91872-3DDC-6D47-1C52-4E6DD75A55F0}"/>
              </a:ext>
            </a:extLst>
          </p:cNvPr>
          <p:cNvSpPr>
            <a:spLocks noGrp="1"/>
          </p:cNvSpPr>
          <p:nvPr>
            <p:ph type="ftr" sz="quarter" idx="11"/>
          </p:nvPr>
        </p:nvSpPr>
        <p:spPr/>
        <p:txBody>
          <a:bodyPr/>
          <a:lstStyle/>
          <a:p>
            <a:endParaRPr lang="x-none"/>
          </a:p>
        </p:txBody>
      </p:sp>
      <p:sp>
        <p:nvSpPr>
          <p:cNvPr id="9" name="Номер слайда 8">
            <a:extLst>
              <a:ext uri="{FF2B5EF4-FFF2-40B4-BE49-F238E27FC236}">
                <a16:creationId xmlns:a16="http://schemas.microsoft.com/office/drawing/2014/main" id="{42D3C553-6A77-6726-A358-93CCB8868929}"/>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3891636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DFD85E-311D-8973-C51E-DC93D8830AC4}"/>
              </a:ext>
            </a:extLst>
          </p:cNvPr>
          <p:cNvSpPr>
            <a:spLocks noGrp="1"/>
          </p:cNvSpPr>
          <p:nvPr>
            <p:ph type="title"/>
          </p:nvPr>
        </p:nvSpPr>
        <p:spPr/>
        <p:txBody>
          <a:bodyPr/>
          <a:lstStyle/>
          <a:p>
            <a:r>
              <a:rPr lang="ru-RU"/>
              <a:t>Образец заголовка</a:t>
            </a:r>
            <a:endParaRPr lang="x-none"/>
          </a:p>
        </p:txBody>
      </p:sp>
      <p:sp>
        <p:nvSpPr>
          <p:cNvPr id="3" name="Дата 2">
            <a:extLst>
              <a:ext uri="{FF2B5EF4-FFF2-40B4-BE49-F238E27FC236}">
                <a16:creationId xmlns:a16="http://schemas.microsoft.com/office/drawing/2014/main" id="{AA8CF0A5-4C8F-3E9D-0B11-777ADD35A0BD}"/>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4" name="Нижний колонтитул 3">
            <a:extLst>
              <a:ext uri="{FF2B5EF4-FFF2-40B4-BE49-F238E27FC236}">
                <a16:creationId xmlns:a16="http://schemas.microsoft.com/office/drawing/2014/main" id="{B5CAD40B-5968-C3CA-0C39-0518845AA4C8}"/>
              </a:ext>
            </a:extLst>
          </p:cNvPr>
          <p:cNvSpPr>
            <a:spLocks noGrp="1"/>
          </p:cNvSpPr>
          <p:nvPr>
            <p:ph type="ftr" sz="quarter" idx="11"/>
          </p:nvPr>
        </p:nvSpPr>
        <p:spPr/>
        <p:txBody>
          <a:bodyPr/>
          <a:lstStyle/>
          <a:p>
            <a:endParaRPr lang="x-none"/>
          </a:p>
        </p:txBody>
      </p:sp>
      <p:sp>
        <p:nvSpPr>
          <p:cNvPr id="5" name="Номер слайда 4">
            <a:extLst>
              <a:ext uri="{FF2B5EF4-FFF2-40B4-BE49-F238E27FC236}">
                <a16:creationId xmlns:a16="http://schemas.microsoft.com/office/drawing/2014/main" id="{4704C7DA-3836-6CD6-3B2A-A800915C0256}"/>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20475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708C6D0-D825-89E8-C540-5067110472E8}"/>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3" name="Нижний колонтитул 2">
            <a:extLst>
              <a:ext uri="{FF2B5EF4-FFF2-40B4-BE49-F238E27FC236}">
                <a16:creationId xmlns:a16="http://schemas.microsoft.com/office/drawing/2014/main" id="{29BF4554-FF98-8BCB-B2E8-6B1346809148}"/>
              </a:ext>
            </a:extLst>
          </p:cNvPr>
          <p:cNvSpPr>
            <a:spLocks noGrp="1"/>
          </p:cNvSpPr>
          <p:nvPr>
            <p:ph type="ftr" sz="quarter" idx="11"/>
          </p:nvPr>
        </p:nvSpPr>
        <p:spPr/>
        <p:txBody>
          <a:bodyPr/>
          <a:lstStyle/>
          <a:p>
            <a:endParaRPr lang="x-none"/>
          </a:p>
        </p:txBody>
      </p:sp>
      <p:sp>
        <p:nvSpPr>
          <p:cNvPr id="4" name="Номер слайда 3">
            <a:extLst>
              <a:ext uri="{FF2B5EF4-FFF2-40B4-BE49-F238E27FC236}">
                <a16:creationId xmlns:a16="http://schemas.microsoft.com/office/drawing/2014/main" id="{92CD5074-7C85-DC42-6A60-3499EEF7351B}"/>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2434772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6BE40C-4F42-1E72-DE53-9BA2FB2C138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a16="http://schemas.microsoft.com/office/drawing/2014/main" id="{8C5446D3-5DFC-694E-4397-916FF306ED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a16="http://schemas.microsoft.com/office/drawing/2014/main" id="{0E6C94B6-6BE4-B29F-496F-6783873D63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5CFCF55-A7B4-3081-DFEA-1138CD30CD3A}"/>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6" name="Нижний колонтитул 5">
            <a:extLst>
              <a:ext uri="{FF2B5EF4-FFF2-40B4-BE49-F238E27FC236}">
                <a16:creationId xmlns:a16="http://schemas.microsoft.com/office/drawing/2014/main" id="{7FE58AC2-3897-91BE-BC18-3A4212D4D102}"/>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78326880-51C3-C85B-4052-3744D51C4216}"/>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122230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820F0-CF38-F19F-727C-8B3131E12BB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a16="http://schemas.microsoft.com/office/drawing/2014/main" id="{1AF4A925-1D27-082B-6BD2-72096AA0B7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a:extLst>
              <a:ext uri="{FF2B5EF4-FFF2-40B4-BE49-F238E27FC236}">
                <a16:creationId xmlns:a16="http://schemas.microsoft.com/office/drawing/2014/main" id="{1BDD5D4D-4126-E945-F335-E61BD90B1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7B582EA-72CD-4315-4A0C-CD038E2BF2D2}"/>
              </a:ext>
            </a:extLst>
          </p:cNvPr>
          <p:cNvSpPr>
            <a:spLocks noGrp="1"/>
          </p:cNvSpPr>
          <p:nvPr>
            <p:ph type="dt" sz="half" idx="10"/>
          </p:nvPr>
        </p:nvSpPr>
        <p:spPr/>
        <p:txBody>
          <a:bodyPr/>
          <a:lstStyle/>
          <a:p>
            <a:fld id="{B6D0AF7F-02DC-404B-9E8A-63CF2934FE00}" type="datetimeFigureOut">
              <a:rPr lang="x-none" smtClean="0"/>
              <a:pPr/>
              <a:t>18.01.2024</a:t>
            </a:fld>
            <a:endParaRPr lang="x-none"/>
          </a:p>
        </p:txBody>
      </p:sp>
      <p:sp>
        <p:nvSpPr>
          <p:cNvPr id="6" name="Нижний колонтитул 5">
            <a:extLst>
              <a:ext uri="{FF2B5EF4-FFF2-40B4-BE49-F238E27FC236}">
                <a16:creationId xmlns:a16="http://schemas.microsoft.com/office/drawing/2014/main" id="{6D1588EC-1349-86DC-B9DA-2DA2957A1E6C}"/>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id="{5B2AD35B-F61A-AF81-F041-B295383A2F9C}"/>
              </a:ext>
            </a:extLst>
          </p:cNvPr>
          <p:cNvSpPr>
            <a:spLocks noGrp="1"/>
          </p:cNvSpPr>
          <p:nvPr>
            <p:ph type="sldNum" sz="quarter" idx="12"/>
          </p:nvPr>
        </p:nvSpPr>
        <p:spPr/>
        <p:txBody>
          <a:bodyPr/>
          <a:lstStyle/>
          <a:p>
            <a:fld id="{29519C2B-1223-480E-96DB-D9BA86B8F997}" type="slidenum">
              <a:rPr lang="x-none" smtClean="0"/>
              <a:pPr/>
              <a:t>‹#›</a:t>
            </a:fld>
            <a:endParaRPr lang="x-none"/>
          </a:p>
        </p:txBody>
      </p:sp>
    </p:spTree>
    <p:extLst>
      <p:ext uri="{BB962C8B-B14F-4D97-AF65-F5344CB8AC3E}">
        <p14:creationId xmlns:p14="http://schemas.microsoft.com/office/powerpoint/2010/main" val="2627708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descr="Изображение выглядит как текст&#10;&#10;Автоматически созданное описание">
            <a:extLst>
              <a:ext uri="{FF2B5EF4-FFF2-40B4-BE49-F238E27FC236}">
                <a16:creationId xmlns:a16="http://schemas.microsoft.com/office/drawing/2014/main" id="{FBFA5506-9310-B1EA-4BC4-63A64509F46F}"/>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r="73221"/>
          <a:stretch/>
        </p:blipFill>
        <p:spPr>
          <a:xfrm>
            <a:off x="8922327" y="10043"/>
            <a:ext cx="3269673" cy="6847957"/>
          </a:xfrm>
          <a:prstGeom prst="rect">
            <a:avLst/>
          </a:prstGeom>
        </p:spPr>
      </p:pic>
      <p:sp>
        <p:nvSpPr>
          <p:cNvPr id="9" name="Прямоугольник 8">
            <a:extLst>
              <a:ext uri="{FF2B5EF4-FFF2-40B4-BE49-F238E27FC236}">
                <a16:creationId xmlns:a16="http://schemas.microsoft.com/office/drawing/2014/main" id="{37CC22C4-B331-3EFD-FB65-269B1DAAAA8A}"/>
              </a:ext>
            </a:extLst>
          </p:cNvPr>
          <p:cNvSpPr/>
          <p:nvPr userDrawn="1"/>
        </p:nvSpPr>
        <p:spPr>
          <a:xfrm>
            <a:off x="0" y="0"/>
            <a:ext cx="12192000" cy="6847957"/>
          </a:xfrm>
          <a:prstGeom prst="rect">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Заголовок 1">
            <a:extLst>
              <a:ext uri="{FF2B5EF4-FFF2-40B4-BE49-F238E27FC236}">
                <a16:creationId xmlns:a16="http://schemas.microsoft.com/office/drawing/2014/main" id="{6F6C8937-90A9-EE57-8599-B2E8C0EAC8EB}"/>
              </a:ext>
            </a:extLst>
          </p:cNvPr>
          <p:cNvSpPr>
            <a:spLocks noGrp="1"/>
          </p:cNvSpPr>
          <p:nvPr>
            <p:ph type="title"/>
          </p:nvPr>
        </p:nvSpPr>
        <p:spPr>
          <a:xfrm>
            <a:off x="598055" y="318945"/>
            <a:ext cx="10515600" cy="484620"/>
          </a:xfrm>
          <a:prstGeom prst="rect">
            <a:avLst/>
          </a:prstGeom>
        </p:spPr>
        <p:txBody>
          <a:bodyPr vert="horz" lIns="91440" tIns="45720" rIns="91440" bIns="45720" rtlCol="0" anchor="ctr">
            <a:normAutofit/>
          </a:bodyPr>
          <a:lstStyle/>
          <a:p>
            <a:r>
              <a:rPr lang="ru-RU" dirty="0"/>
              <a:t>Образец заголовка</a:t>
            </a:r>
            <a:endParaRPr lang="x-none" dirty="0"/>
          </a:p>
        </p:txBody>
      </p:sp>
      <p:sp>
        <p:nvSpPr>
          <p:cNvPr id="3" name="Текст 2">
            <a:extLst>
              <a:ext uri="{FF2B5EF4-FFF2-40B4-BE49-F238E27FC236}">
                <a16:creationId xmlns:a16="http://schemas.microsoft.com/office/drawing/2014/main" id="{3AFC0545-BFA1-D56F-E716-B95C68EA09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4D8AE6B9-5142-FA2E-4675-768162C60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0AF7F-02DC-404B-9E8A-63CF2934FE00}" type="datetimeFigureOut">
              <a:rPr lang="x-none" smtClean="0"/>
              <a:pPr/>
              <a:t>18.01.2024</a:t>
            </a:fld>
            <a:endParaRPr lang="x-none"/>
          </a:p>
        </p:txBody>
      </p:sp>
      <p:sp>
        <p:nvSpPr>
          <p:cNvPr id="5" name="Нижний колонтитул 4">
            <a:extLst>
              <a:ext uri="{FF2B5EF4-FFF2-40B4-BE49-F238E27FC236}">
                <a16:creationId xmlns:a16="http://schemas.microsoft.com/office/drawing/2014/main" id="{271C4F73-C234-BFA7-1B2A-733DBBED2A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Номер слайда 5">
            <a:extLst>
              <a:ext uri="{FF2B5EF4-FFF2-40B4-BE49-F238E27FC236}">
                <a16:creationId xmlns:a16="http://schemas.microsoft.com/office/drawing/2014/main" id="{C3C4FE81-DD93-DF7B-C973-5EDE3F0629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19C2B-1223-480E-96DB-D9BA86B8F997}" type="slidenum">
              <a:rPr lang="x-none" smtClean="0"/>
              <a:pPr/>
              <a:t>‹#›</a:t>
            </a:fld>
            <a:endParaRPr lang="x-none"/>
          </a:p>
        </p:txBody>
      </p:sp>
    </p:spTree>
    <p:extLst>
      <p:ext uri="{BB962C8B-B14F-4D97-AF65-F5344CB8AC3E}">
        <p14:creationId xmlns:p14="http://schemas.microsoft.com/office/powerpoint/2010/main" val="2665328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3736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471578-A697-83DC-685A-BA07AFD989DE}"/>
              </a:ext>
            </a:extLst>
          </p:cNvPr>
          <p:cNvSpPr>
            <a:spLocks noGrp="1"/>
          </p:cNvSpPr>
          <p:nvPr>
            <p:ph type="ctrTitle"/>
          </p:nvPr>
        </p:nvSpPr>
        <p:spPr>
          <a:xfrm>
            <a:off x="559333" y="1109983"/>
            <a:ext cx="8638720" cy="2387600"/>
          </a:xfrm>
        </p:spPr>
        <p:txBody>
          <a:bodyPr/>
          <a:lstStyle/>
          <a:p>
            <a:r>
              <a:rPr lang="ru-RU" dirty="0"/>
              <a:t>«</a:t>
            </a:r>
            <a:r>
              <a:rPr lang="en-US" dirty="0"/>
              <a:t>HOPE</a:t>
            </a:r>
            <a:r>
              <a:rPr lang="ru-RU" dirty="0"/>
              <a:t>» </a:t>
            </a:r>
            <a:r>
              <a:rPr lang="kk-KZ" dirty="0"/>
              <a:t>көзілдірігі</a:t>
            </a:r>
            <a:endParaRPr lang="x-none" dirty="0"/>
          </a:p>
        </p:txBody>
      </p:sp>
      <p:sp>
        <p:nvSpPr>
          <p:cNvPr id="3" name="Подзаголовок 2">
            <a:extLst>
              <a:ext uri="{FF2B5EF4-FFF2-40B4-BE49-F238E27FC236}">
                <a16:creationId xmlns:a16="http://schemas.microsoft.com/office/drawing/2014/main" id="{C14E20B7-BF00-7FDA-A33F-65A67AE8D503}"/>
              </a:ext>
            </a:extLst>
          </p:cNvPr>
          <p:cNvSpPr>
            <a:spLocks noGrp="1"/>
          </p:cNvSpPr>
          <p:nvPr>
            <p:ph type="subTitle" idx="1"/>
          </p:nvPr>
        </p:nvSpPr>
        <p:spPr>
          <a:xfrm>
            <a:off x="354942" y="3785628"/>
            <a:ext cx="4523751" cy="1592738"/>
          </a:xfrm>
        </p:spPr>
        <p:txBody>
          <a:bodyPr>
            <a:noAutofit/>
          </a:bodyPr>
          <a:lstStyle/>
          <a:p>
            <a:pPr>
              <a:lnSpc>
                <a:spcPct val="120000"/>
              </a:lnSpc>
            </a:pPr>
            <a:r>
              <a:rPr lang="kk-KZ" sz="2000" dirty="0">
                <a:solidFill>
                  <a:srgbClr val="FF0000"/>
                </a:solidFill>
                <a:latin typeface="Times New Roman" panose="02020603050405020304" pitchFamily="18" charset="0"/>
                <a:cs typeface="Times New Roman" panose="02020603050405020304" pitchFamily="18" charset="0"/>
              </a:rPr>
              <a:t>Жоба авторы: Бердіхан Әділбек</a:t>
            </a:r>
          </a:p>
          <a:p>
            <a:pPr>
              <a:lnSpc>
                <a:spcPct val="120000"/>
              </a:lnSpc>
            </a:pPr>
            <a:r>
              <a:rPr lang="kk-KZ" sz="2000" dirty="0">
                <a:solidFill>
                  <a:srgbClr val="FF0000"/>
                </a:solidFill>
                <a:latin typeface="Times New Roman" panose="02020603050405020304" pitchFamily="18" charset="0"/>
                <a:cs typeface="Times New Roman" panose="02020603050405020304" pitchFamily="18" charset="0"/>
              </a:rPr>
              <a:t>«Шетпе гимназиясы» КММ</a:t>
            </a:r>
          </a:p>
          <a:p>
            <a:pPr>
              <a:lnSpc>
                <a:spcPct val="120000"/>
              </a:lnSpc>
            </a:pPr>
            <a:r>
              <a:rPr lang="kk-KZ" sz="2000" dirty="0">
                <a:solidFill>
                  <a:srgbClr val="FF0000"/>
                </a:solidFill>
                <a:latin typeface="Times New Roman" panose="02020603050405020304" pitchFamily="18" charset="0"/>
                <a:cs typeface="Times New Roman" panose="02020603050405020304" pitchFamily="18" charset="0"/>
              </a:rPr>
              <a:t>7-сынып оқушысы</a:t>
            </a:r>
          </a:p>
          <a:p>
            <a:pPr>
              <a:lnSpc>
                <a:spcPct val="120000"/>
              </a:lnSpc>
            </a:pPr>
            <a:r>
              <a:rPr lang="kk-KZ" sz="2000" dirty="0">
                <a:solidFill>
                  <a:srgbClr val="FF0000"/>
                </a:solidFill>
                <a:latin typeface="Times New Roman" panose="02020603050405020304" pitchFamily="18" charset="0"/>
                <a:cs typeface="Times New Roman" panose="02020603050405020304" pitchFamily="18" charset="0"/>
              </a:rPr>
              <a:t>Жетекшісі: Сенғалиев Нұрбек </a:t>
            </a:r>
            <a:endParaRPr lang="en-US" sz="2000" dirty="0">
              <a:solidFill>
                <a:srgbClr val="FF0000"/>
              </a:solidFill>
              <a:latin typeface="Times New Roman" panose="02020603050405020304" pitchFamily="18" charset="0"/>
              <a:cs typeface="Times New Roman" panose="02020603050405020304" pitchFamily="18" charset="0"/>
            </a:endParaRPr>
          </a:p>
          <a:p>
            <a:pPr>
              <a:lnSpc>
                <a:spcPct val="120000"/>
              </a:lnSpc>
            </a:pPr>
            <a:r>
              <a:rPr lang="ru-RU" sz="2000" dirty="0">
                <a:solidFill>
                  <a:srgbClr val="FF0000"/>
                </a:solidFill>
                <a:latin typeface="Times New Roman" panose="02020603050405020304" pitchFamily="18" charset="0"/>
                <a:cs typeface="Times New Roman" panose="02020603050405020304" pitchFamily="18" charset="0"/>
              </a:rPr>
              <a:t>Информатика </a:t>
            </a:r>
            <a:r>
              <a:rPr lang="ru-RU" sz="2000" dirty="0" err="1">
                <a:solidFill>
                  <a:srgbClr val="FF0000"/>
                </a:solidFill>
                <a:latin typeface="Times New Roman" panose="02020603050405020304" pitchFamily="18" charset="0"/>
                <a:cs typeface="Times New Roman" panose="02020603050405020304" pitchFamily="18" charset="0"/>
              </a:rPr>
              <a:t>пәні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мұғалімі</a:t>
            </a:r>
            <a:endParaRPr lang="x-none"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952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4D46C-1D23-8547-BB33-F0756F889247}"/>
              </a:ext>
            </a:extLst>
          </p:cNvPr>
          <p:cNvSpPr>
            <a:spLocks noGrp="1"/>
          </p:cNvSpPr>
          <p:nvPr>
            <p:ph type="title"/>
          </p:nvPr>
        </p:nvSpPr>
        <p:spPr>
          <a:xfrm>
            <a:off x="649707" y="660918"/>
            <a:ext cx="10961268" cy="484620"/>
          </a:xfrm>
        </p:spPr>
        <p:txBody>
          <a:bodyPr>
            <a:noAutofit/>
          </a:bodyPr>
          <a:lstStyle/>
          <a:p>
            <a:r>
              <a:rPr lang="kk-KZ" sz="2400" b="1" dirty="0">
                <a:solidFill>
                  <a:schemeClr val="tx1"/>
                </a:solidFill>
                <a:latin typeface="Times New Roman" panose="02020603050405020304" pitchFamily="18" charset="0"/>
                <a:cs typeface="Times New Roman" panose="02020603050405020304" pitchFamily="18" charset="0"/>
              </a:rPr>
              <a:t>Ғылыми жұмыстың мақсаты: </a:t>
            </a:r>
            <a:br>
              <a:rPr lang="kk-KZ" sz="2400" b="1" dirty="0">
                <a:solidFill>
                  <a:schemeClr val="tx1"/>
                </a:solidFill>
                <a:latin typeface="Times New Roman" panose="02020603050405020304" pitchFamily="18" charset="0"/>
                <a:cs typeface="Times New Roman" panose="02020603050405020304" pitchFamily="18" charset="0"/>
              </a:rPr>
            </a:br>
            <a:r>
              <a:rPr lang="kk-KZ" sz="2400" dirty="0">
                <a:solidFill>
                  <a:schemeClr val="tx1"/>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Hope</a:t>
            </a:r>
            <a:r>
              <a:rPr lang="kk-KZ" sz="2400" dirty="0">
                <a:solidFill>
                  <a:schemeClr val="tx1"/>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a:t>
            </a:r>
            <a:r>
              <a:rPr lang="kk-KZ" sz="2400" dirty="0">
                <a:solidFill>
                  <a:schemeClr val="tx1"/>
                </a:solidFill>
                <a:latin typeface="Times New Roman" panose="02020603050405020304" pitchFamily="18" charset="0"/>
                <a:cs typeface="Times New Roman" panose="02020603050405020304" pitchFamily="18" charset="0"/>
              </a:rPr>
              <a:t>көзілдірігі көмегімен зағип және көзі нашар көретін адамдарға көмектесу</a:t>
            </a:r>
            <a:endParaRPr lang="x-none" sz="2400" dirty="0"/>
          </a:p>
        </p:txBody>
      </p:sp>
      <p:sp>
        <p:nvSpPr>
          <p:cNvPr id="3" name="Прямоугольник 2"/>
          <p:cNvSpPr/>
          <p:nvPr/>
        </p:nvSpPr>
        <p:spPr>
          <a:xfrm>
            <a:off x="481069" y="1672919"/>
            <a:ext cx="10852873" cy="2308324"/>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Міндеттері:</a:t>
            </a:r>
          </a:p>
          <a:p>
            <a:pPr marL="285750" indent="-285750" algn="just">
              <a:buFontTx/>
              <a:buChar char="-"/>
            </a:pPr>
            <a:r>
              <a:rPr lang="kk-KZ" sz="2400" dirty="0">
                <a:latin typeface="Times New Roman" panose="02020603050405020304" pitchFamily="18" charset="0"/>
                <a:cs typeface="Times New Roman" panose="02020603050405020304" pitchFamily="18" charset="0"/>
              </a:rPr>
              <a:t>Көзілдірік моделін жасау;</a:t>
            </a:r>
          </a:p>
          <a:p>
            <a:pPr marL="285750" indent="-285750" algn="just">
              <a:buFontTx/>
              <a:buChar char="-"/>
            </a:pPr>
            <a:r>
              <a:rPr lang="kk-KZ" sz="2400" dirty="0">
                <a:latin typeface="Times New Roman" panose="02020603050405020304" pitchFamily="18" charset="0"/>
                <a:cs typeface="Times New Roman" panose="02020603050405020304" pitchFamily="18" charset="0"/>
              </a:rPr>
              <a:t>жұмыс жасау ұстанымымен таныстыру;</a:t>
            </a:r>
          </a:p>
          <a:p>
            <a:pPr marL="285750" indent="-285750" algn="just">
              <a:buFontTx/>
              <a:buChar char="-"/>
            </a:pP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Hope</a:t>
            </a: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көзілдірігін қолданысқа еңгізу арқылы денсаулық сақтау саласына үлес қосу</a:t>
            </a:r>
          </a:p>
          <a:p>
            <a:pPr marL="285750" indent="-285750" algn="just">
              <a:buFontTx/>
              <a:buChar char="-"/>
            </a:pPr>
            <a:endParaRPr lang="x-none" sz="24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367305" y="4183550"/>
            <a:ext cx="11080403" cy="954107"/>
          </a:xfrm>
          <a:prstGeom prst="rect">
            <a:avLst/>
          </a:prstGeom>
        </p:spPr>
        <p:txBody>
          <a:bodyPr wrap="square">
            <a:spAutoFit/>
          </a:bodyPr>
          <a:lstStyle/>
          <a:p>
            <a:r>
              <a:rPr lang="kk-KZ" sz="2800" b="1" dirty="0">
                <a:latin typeface="Times New Roman" panose="02020603050405020304" pitchFamily="18" charset="0"/>
                <a:cs typeface="Times New Roman" panose="02020603050405020304" pitchFamily="18" charset="0"/>
              </a:rPr>
              <a:t>Болжам: </a:t>
            </a:r>
            <a:r>
              <a:rPr lang="kk-KZ" sz="2800" dirty="0">
                <a:latin typeface="Times New Roman" panose="02020603050405020304" pitchFamily="18" charset="0"/>
                <a:cs typeface="Times New Roman" panose="02020603050405020304" pitchFamily="18" charset="0"/>
              </a:rPr>
              <a:t>Егер </a:t>
            </a:r>
            <a:r>
              <a:rPr lang="ru-RU"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Hope</a:t>
            </a:r>
            <a:r>
              <a:rPr lang="ru-RU"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kk-KZ" sz="2800" dirty="0">
                <a:latin typeface="Times New Roman" panose="02020603050405020304" pitchFamily="18" charset="0"/>
                <a:cs typeface="Times New Roman" panose="02020603050405020304" pitchFamily="18" charset="0"/>
              </a:rPr>
              <a:t>көзілдірігін қолданысқа еңгізетін болсақ, зағип жандардың жүріп-тұру қауіпсіздігі қамтамассыз етіледі.</a:t>
            </a:r>
            <a:endParaRPr lang="ru-RU" sz="2800" dirty="0"/>
          </a:p>
        </p:txBody>
      </p:sp>
    </p:spTree>
    <p:extLst>
      <p:ext uri="{BB962C8B-B14F-4D97-AF65-F5344CB8AC3E}">
        <p14:creationId xmlns:p14="http://schemas.microsoft.com/office/powerpoint/2010/main" val="2457592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6868" y="797247"/>
            <a:ext cx="10515600" cy="484620"/>
          </a:xfrm>
        </p:spPr>
        <p:txBody>
          <a:bodyPr>
            <a:normAutofit fontScale="90000"/>
          </a:bodyPr>
          <a:lstStyle/>
          <a:p>
            <a:r>
              <a:rPr lang="kk-KZ" b="1" dirty="0"/>
              <a:t>Көздің көруін нашарлататын факторлар </a:t>
            </a:r>
            <a:br>
              <a:rPr lang="ru-RU" dirty="0"/>
            </a:br>
            <a:endParaRPr lang="ru-RU" dirty="0"/>
          </a:p>
        </p:txBody>
      </p:sp>
      <p:sp>
        <p:nvSpPr>
          <p:cNvPr id="3" name="Содержимое 2"/>
          <p:cNvSpPr>
            <a:spLocks noGrp="1"/>
          </p:cNvSpPr>
          <p:nvPr>
            <p:ph idx="1"/>
          </p:nvPr>
        </p:nvSpPr>
        <p:spPr>
          <a:xfrm>
            <a:off x="766868" y="1511726"/>
            <a:ext cx="10515600" cy="4351338"/>
          </a:xfrm>
        </p:spPr>
        <p:txBody>
          <a:bodyPr/>
          <a:lstStyle/>
          <a:p>
            <a:r>
              <a:rPr lang="kk-KZ" dirty="0"/>
              <a:t>Күннен қорғайтын көзілдірік кимеу;</a:t>
            </a:r>
          </a:p>
          <a:p>
            <a:r>
              <a:rPr lang="ru-RU" dirty="0" err="1"/>
              <a:t>Шылым</a:t>
            </a:r>
            <a:r>
              <a:rPr lang="ru-RU" dirty="0"/>
              <a:t> </a:t>
            </a:r>
            <a:r>
              <a:rPr lang="ru-RU" dirty="0" err="1"/>
              <a:t>шегу</a:t>
            </a:r>
            <a:r>
              <a:rPr lang="ru-RU" dirty="0"/>
              <a:t>;</a:t>
            </a:r>
          </a:p>
          <a:p>
            <a:r>
              <a:rPr lang="ru-RU" dirty="0" err="1"/>
              <a:t>Линзаны</a:t>
            </a:r>
            <a:r>
              <a:rPr lang="ru-RU" dirty="0"/>
              <a:t> </a:t>
            </a:r>
            <a:r>
              <a:rPr lang="ru-RU" dirty="0" err="1"/>
              <a:t>шешпей</a:t>
            </a:r>
            <a:r>
              <a:rPr lang="ru-RU" dirty="0"/>
              <a:t> </a:t>
            </a:r>
            <a:r>
              <a:rPr lang="ru-RU" dirty="0" err="1"/>
              <a:t>суға түсу;</a:t>
            </a:r>
            <a:endParaRPr lang="ru-RU" dirty="0"/>
          </a:p>
          <a:p>
            <a:r>
              <a:rPr lang="ru-RU" dirty="0" err="1"/>
              <a:t>Көзді жиі</a:t>
            </a:r>
            <a:r>
              <a:rPr lang="ru-RU" dirty="0"/>
              <a:t> </a:t>
            </a:r>
            <a:r>
              <a:rPr lang="ru-RU" dirty="0" err="1"/>
              <a:t>уқалау;</a:t>
            </a:r>
            <a:endParaRPr lang="ru-RU" dirty="0"/>
          </a:p>
          <a:p>
            <a:r>
              <a:rPr lang="ru-RU" dirty="0" err="1"/>
              <a:t>Экранға жиі</a:t>
            </a:r>
            <a:r>
              <a:rPr lang="ru-RU" dirty="0"/>
              <a:t> </a:t>
            </a:r>
            <a:r>
              <a:rPr lang="ru-RU" dirty="0" err="1"/>
              <a:t>телміру</a:t>
            </a:r>
            <a:r>
              <a:rPr lang="ru-RU" dirty="0"/>
              <a:t>;</a:t>
            </a:r>
          </a:p>
          <a:p>
            <a:r>
              <a:rPr lang="ru-RU" dirty="0" err="1"/>
              <a:t>Дұрыс тамақтанбау;</a:t>
            </a:r>
            <a:endParaRPr lang="ru-RU" dirty="0"/>
          </a:p>
          <a:p>
            <a:r>
              <a:rPr lang="ru-RU" dirty="0" err="1"/>
              <a:t>Жарық туралы</a:t>
            </a:r>
            <a:r>
              <a:rPr lang="ru-RU" dirty="0"/>
              <a:t> </a:t>
            </a:r>
            <a:r>
              <a:rPr lang="ru-RU" dirty="0" err="1"/>
              <a:t>ойламау</a:t>
            </a:r>
            <a:r>
              <a:rPr lang="ru-RU" dirty="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9855" y="1216025"/>
            <a:ext cx="6716163" cy="4351338"/>
          </a:xfrm>
        </p:spPr>
        <p:txBody>
          <a:bodyPr>
            <a:normAutofit/>
          </a:bodyPr>
          <a:lstStyle/>
          <a:p>
            <a:pPr marL="0" indent="0">
              <a:buNone/>
            </a:pPr>
            <a:r>
              <a:rPr lang="kk-KZ" sz="2400" b="1" dirty="0">
                <a:latin typeface="Times New Roman" panose="02020603050405020304" pitchFamily="18" charset="0"/>
                <a:cs typeface="Times New Roman" panose="02020603050405020304" pitchFamily="18" charset="0"/>
              </a:rPr>
              <a:t>Көз жанарынан айрылса да қоғам өмірінен тысқары қалмайтын зағип жандардың жаратылысы бөлек. Тек түйсіктің сезімталдығы арқылы олар барлық іске икемділігін көрсете біледі. Зерттеулерге көз жүгіртсек, зағип жандар қоршаған ортаны көзбен көрмеседе өмірге көзқарастары ерекше болады. Сол жандарға мемлекет көптеген көмек көрсетуде. Менде ол үлесімді қосқым келеді.</a:t>
            </a:r>
          </a:p>
          <a:p>
            <a:pPr marL="0" indent="0">
              <a:buNone/>
            </a:pPr>
            <a:endParaRPr lang="kk-KZ" sz="24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847136" y="196334"/>
            <a:ext cx="5032211" cy="523220"/>
          </a:xfrm>
          <a:prstGeom prst="rect">
            <a:avLst/>
          </a:prstGeom>
        </p:spPr>
        <p:txBody>
          <a:bodyPr wrap="none">
            <a:spAutoFit/>
          </a:bodyPr>
          <a:lstStyle/>
          <a:p>
            <a:r>
              <a:rPr lang="ru-RU" sz="2800" b="1" dirty="0" err="1">
                <a:solidFill>
                  <a:srgbClr val="333333"/>
                </a:solidFill>
                <a:latin typeface="Times New Roman" panose="02020603050405020304" pitchFamily="18" charset="0"/>
                <a:cs typeface="Times New Roman" panose="02020603050405020304" pitchFamily="18" charset="0"/>
              </a:rPr>
              <a:t>Көз</a:t>
            </a:r>
            <a:r>
              <a:rPr lang="ru-RU" sz="2800" b="1" dirty="0">
                <a:solidFill>
                  <a:srgbClr val="333333"/>
                </a:solidFill>
                <a:latin typeface="Times New Roman" panose="02020603050405020304" pitchFamily="18" charset="0"/>
                <a:cs typeface="Times New Roman" panose="02020603050405020304" pitchFamily="18" charset="0"/>
              </a:rPr>
              <a:t> </a:t>
            </a:r>
            <a:r>
              <a:rPr lang="ru-RU" sz="2800" b="1" dirty="0" err="1">
                <a:solidFill>
                  <a:srgbClr val="333333"/>
                </a:solidFill>
                <a:latin typeface="Times New Roman" panose="02020603050405020304" pitchFamily="18" charset="0"/>
                <a:cs typeface="Times New Roman" panose="02020603050405020304" pitchFamily="18" charset="0"/>
              </a:rPr>
              <a:t>жанары</a:t>
            </a:r>
            <a:r>
              <a:rPr lang="ru-RU" sz="2800" b="1" dirty="0">
                <a:solidFill>
                  <a:srgbClr val="333333"/>
                </a:solidFill>
                <a:latin typeface="Times New Roman" panose="02020603050405020304" pitchFamily="18" charset="0"/>
                <a:cs typeface="Times New Roman" panose="02020603050405020304" pitchFamily="18" charset="0"/>
              </a:rPr>
              <a:t> – </a:t>
            </a:r>
            <a:r>
              <a:rPr lang="ru-RU" sz="2800" b="1" dirty="0" err="1">
                <a:solidFill>
                  <a:srgbClr val="333333"/>
                </a:solidFill>
                <a:latin typeface="Times New Roman" panose="02020603050405020304" pitchFamily="18" charset="0"/>
                <a:cs typeface="Times New Roman" panose="02020603050405020304" pitchFamily="18" charset="0"/>
              </a:rPr>
              <a:t>өмірдің</a:t>
            </a:r>
            <a:r>
              <a:rPr lang="ru-RU" sz="2800" b="1" dirty="0">
                <a:solidFill>
                  <a:srgbClr val="333333"/>
                </a:solidFill>
                <a:latin typeface="Times New Roman" panose="02020603050405020304" pitchFamily="18" charset="0"/>
                <a:cs typeface="Times New Roman" panose="02020603050405020304" pitchFamily="18" charset="0"/>
              </a:rPr>
              <a:t> </a:t>
            </a:r>
            <a:r>
              <a:rPr lang="ru-RU" sz="2800" b="1" dirty="0" err="1">
                <a:solidFill>
                  <a:srgbClr val="333333"/>
                </a:solidFill>
                <a:latin typeface="Times New Roman" panose="02020603050405020304" pitchFamily="18" charset="0"/>
                <a:cs typeface="Times New Roman" panose="02020603050405020304" pitchFamily="18" charset="0"/>
              </a:rPr>
              <a:t>айнасы</a:t>
            </a:r>
            <a:endParaRPr lang="ru-RU" sz="2800" b="1" i="0" dirty="0">
              <a:solidFill>
                <a:srgbClr val="333333"/>
              </a:solidFill>
              <a:effectLst/>
              <a:latin typeface="Times New Roman" panose="02020603050405020304" pitchFamily="18" charset="0"/>
              <a:cs typeface="Times New Roman" panose="02020603050405020304" pitchFamily="18" charset="0"/>
            </a:endParaRPr>
          </a:p>
        </p:txBody>
      </p:sp>
      <p:pic>
        <p:nvPicPr>
          <p:cNvPr id="1026" name="Picture 2" descr="Көзілдірік"/>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8210" y="2010591"/>
            <a:ext cx="3450647" cy="2577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434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8331" y="1577765"/>
            <a:ext cx="10515600" cy="4351338"/>
          </a:xfrm>
        </p:spPr>
        <p:txBody>
          <a:bodyPr>
            <a:normAutofit/>
          </a:bodyPr>
          <a:lstStyle/>
          <a:p>
            <a:pPr>
              <a:buNone/>
            </a:pPr>
            <a:r>
              <a:rPr lang="kk-KZ" sz="2000" b="1" dirty="0">
                <a:latin typeface="Times New Roman" pitchFamily="18" charset="0"/>
                <a:cs typeface="Times New Roman" pitchFamily="18" charset="0"/>
              </a:rPr>
              <a:t>Жыл сайын Қазақстанда зағип адам ретінде мүгедектік алатын адамдар саны екі мыңға көбейіп отырады. Бұл – тек ересектер арасындағы статистика.</a:t>
            </a:r>
            <a:endParaRPr lang="ru-RU" sz="2000" b="1" dirty="0">
              <a:latin typeface="Times New Roman" pitchFamily="18" charset="0"/>
              <a:cs typeface="Times New Roman" pitchFamily="18" charset="0"/>
            </a:endParaRPr>
          </a:p>
          <a:p>
            <a:pPr>
              <a:buNone/>
            </a:pPr>
            <a:r>
              <a:rPr lang="kk-KZ" sz="2000" b="1" dirty="0">
                <a:latin typeface="Times New Roman" pitchFamily="18" charset="0"/>
                <a:cs typeface="Times New Roman" pitchFamily="18" charset="0"/>
              </a:rPr>
              <a:t>Ал, мектепке жаңа барғанда, балалардың тек 4 пайызында ғана көз аурулары анықталса, 11 жыл оқып шыққанша, олардың үлесі 45 пайыздан асады. Жалпы, елімізде көзі соқыр мүгедек балалардың саны 2000 балаға жуықтайды.</a:t>
            </a:r>
            <a:endParaRPr lang="en-US" sz="2000" b="1" dirty="0">
              <a:latin typeface="Times New Roman" pitchFamily="18" charset="0"/>
              <a:cs typeface="Times New Roman" pitchFamily="18" charset="0"/>
            </a:endParaRPr>
          </a:p>
          <a:p>
            <a:pPr>
              <a:buNone/>
            </a:pPr>
            <a:r>
              <a:rPr lang="kk-KZ" sz="2000" b="1" dirty="0">
                <a:latin typeface="Times New Roman" pitchFamily="18" charset="0"/>
                <a:cs typeface="Times New Roman" pitchFamily="18" charset="0"/>
              </a:rPr>
              <a:t>Статистика бойына әлемде 300 миллионнан астам адам қөз жанарынан айырылған екен.</a:t>
            </a:r>
            <a:r>
              <a:rPr lang="ru-RU" sz="2000" b="1" dirty="0">
                <a:latin typeface="Times New Roman" pitchFamily="18" charset="0"/>
                <a:cs typeface="Times New Roman" pitchFamily="18" charset="0"/>
              </a:rPr>
              <a:t> Ал </a:t>
            </a:r>
            <a:r>
              <a:rPr lang="ru-RU" sz="2000" b="1" dirty="0" err="1">
                <a:latin typeface="Times New Roman" pitchFamily="18" charset="0"/>
                <a:cs typeface="Times New Roman" pitchFamily="18" charset="0"/>
              </a:rPr>
              <a:t>елімізде</a:t>
            </a:r>
            <a:r>
              <a:rPr lang="ru-RU" sz="2000" b="1" dirty="0">
                <a:latin typeface="Times New Roman" pitchFamily="18" charset="0"/>
                <a:cs typeface="Times New Roman" pitchFamily="18" charset="0"/>
              </a:rPr>
              <a:t> 160 </a:t>
            </a:r>
            <a:r>
              <a:rPr lang="ru-RU" sz="2000" b="1" dirty="0" err="1">
                <a:latin typeface="Times New Roman" pitchFamily="18" charset="0"/>
                <a:cs typeface="Times New Roman" pitchFamily="18" charset="0"/>
              </a:rPr>
              <a:t>мыңға жуық жанары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қараңғы жан</a:t>
            </a:r>
            <a:r>
              <a:rPr lang="ru-RU" sz="2000" b="1" dirty="0">
                <a:latin typeface="Times New Roman" pitchFamily="18" charset="0"/>
                <a:cs typeface="Times New Roman" pitchFamily="18" charset="0"/>
              </a:rPr>
              <a:t> бар</a:t>
            </a:r>
            <a:endParaRPr lang="kk-KZ" sz="2000" b="1" dirty="0">
              <a:latin typeface="Times New Roman" pitchFamily="18" charset="0"/>
              <a:cs typeface="Times New Roman" pitchFamily="18" charset="0"/>
            </a:endParaRPr>
          </a:p>
          <a:p>
            <a:pPr>
              <a:buNone/>
            </a:pPr>
            <a:endParaRPr lang="ru-RU" sz="2000" b="1" dirty="0">
              <a:latin typeface="Times New Roman" pitchFamily="18" charset="0"/>
              <a:cs typeface="Times New Roman" pitchFamily="18" charset="0"/>
            </a:endParaRPr>
          </a:p>
          <a:p>
            <a:pPr marL="0" indent="0">
              <a:buNone/>
            </a:pPr>
            <a:r>
              <a:rPr lang="kk-KZ" sz="2000" b="1" dirty="0">
                <a:latin typeface="Times New Roman" pitchFamily="18" charset="0"/>
                <a:cs typeface="Times New Roman" pitchFamily="18" charset="0"/>
              </a:rPr>
              <a:t>Зағип жандарға арнайы оқу, жазу,сезу құралдары ойлап табылған. Алайда ол құрылғыларға көптеген адамдар қол жеткізе алмай отыр.</a:t>
            </a:r>
          </a:p>
          <a:p>
            <a:pPr marL="0" indent="0">
              <a:buNone/>
            </a:pPr>
            <a:r>
              <a:rPr lang="kk-KZ" sz="2000" b="1" dirty="0">
                <a:latin typeface="Times New Roman" pitchFamily="18" charset="0"/>
                <a:cs typeface="Times New Roman" pitchFamily="18" charset="0"/>
              </a:rPr>
              <a:t>Сол жандарға көмектесу мақсатында өз жобамды ұсынғым келеді.</a:t>
            </a:r>
          </a:p>
          <a:p>
            <a:pPr marL="0" indent="0">
              <a:buNone/>
            </a:pPr>
            <a:endParaRPr lang="ru-RU" sz="2000" b="1" dirty="0">
              <a:latin typeface="Times New Roman" pitchFamily="18" charset="0"/>
              <a:cs typeface="Times New Roman" pitchFamily="18" charset="0"/>
            </a:endParaRPr>
          </a:p>
        </p:txBody>
      </p:sp>
      <p:sp>
        <p:nvSpPr>
          <p:cNvPr id="4" name="TextBox 3"/>
          <p:cNvSpPr txBox="1"/>
          <p:nvPr/>
        </p:nvSpPr>
        <p:spPr>
          <a:xfrm>
            <a:off x="3812345" y="379828"/>
            <a:ext cx="2514919" cy="461665"/>
          </a:xfrm>
          <a:prstGeom prst="rect">
            <a:avLst/>
          </a:prstGeom>
          <a:noFill/>
        </p:spPr>
        <p:txBody>
          <a:bodyPr wrap="none" rtlCol="0">
            <a:spAutoFit/>
          </a:bodyPr>
          <a:lstStyle/>
          <a:p>
            <a:r>
              <a:rPr lang="kk-KZ" sz="2400" b="1" dirty="0">
                <a:latin typeface="Times New Roman" pitchFamily="18" charset="0"/>
                <a:cs typeface="Times New Roman" pitchFamily="18" charset="0"/>
              </a:rPr>
              <a:t>Зерттеу жұмысы</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796752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86662" y="527950"/>
            <a:ext cx="4818676" cy="484620"/>
          </a:xfrm>
        </p:spPr>
        <p:txBody>
          <a:bodyPr>
            <a:normAutofit fontScale="90000"/>
          </a:bodyPr>
          <a:lstStyle/>
          <a:p>
            <a:r>
              <a:rPr lang="kk-KZ" b="1" dirty="0">
                <a:latin typeface="Times New Roman" pitchFamily="18" charset="0"/>
                <a:cs typeface="Times New Roman" pitchFamily="18" charset="0"/>
              </a:rPr>
              <a:t> </a:t>
            </a:r>
            <a:r>
              <a:rPr lang="ru-RU" b="1" dirty="0">
                <a:latin typeface="Times New Roman" pitchFamily="18" charset="0"/>
                <a:cs typeface="Times New Roman" pitchFamily="18" charset="0"/>
              </a:rPr>
              <a:t>«</a:t>
            </a:r>
            <a:r>
              <a:rPr lang="en-US" b="1" dirty="0">
                <a:latin typeface="Times New Roman" pitchFamily="18" charset="0"/>
                <a:cs typeface="Times New Roman" pitchFamily="18" charset="0"/>
              </a:rPr>
              <a:t>HOPE</a:t>
            </a:r>
            <a:r>
              <a:rPr lang="ru-RU" b="1" dirty="0">
                <a:latin typeface="Times New Roman" pitchFamily="18" charset="0"/>
                <a:cs typeface="Times New Roman" pitchFamily="18" charset="0"/>
              </a:rPr>
              <a:t>»</a:t>
            </a:r>
            <a:r>
              <a:rPr lang="en-US" b="1" dirty="0">
                <a:latin typeface="Times New Roman" pitchFamily="18" charset="0"/>
                <a:cs typeface="Times New Roman" pitchFamily="18" charset="0"/>
              </a:rPr>
              <a:t> </a:t>
            </a:r>
            <a:r>
              <a:rPr lang="kk-KZ" b="1" dirty="0">
                <a:latin typeface="Times New Roman" pitchFamily="18" charset="0"/>
                <a:cs typeface="Times New Roman" pitchFamily="18" charset="0"/>
              </a:rPr>
              <a:t>көзілдірігі</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a:buNone/>
            </a:pPr>
            <a:r>
              <a:rPr lang="kk-KZ" sz="2400" dirty="0">
                <a:latin typeface="Times New Roman" panose="02020603050405020304" pitchFamily="18" charset="0"/>
                <a:cs typeface="Times New Roman" panose="02020603050405020304" pitchFamily="18" charset="0"/>
              </a:rPr>
              <a:t>		</a:t>
            </a:r>
            <a:r>
              <a:rPr lang="kk-KZ" sz="2400" b="1" dirty="0">
                <a:latin typeface="Times New Roman" pitchFamily="18" charset="0"/>
                <a:cs typeface="Times New Roman" pitchFamily="18" charset="0"/>
              </a:rPr>
              <a:t>Жоғарыда көрсетілген статистикалар жан түршігерлік. Әр адамға өзінің 12 мүшесі сау болғанын қалайды. Ал, көз жанары ең маңыздыларының бірі.</a:t>
            </a:r>
            <a:endParaRPr lang="ru-RU" sz="2400" b="1" dirty="0">
              <a:latin typeface="Times New Roman" pitchFamily="18" charset="0"/>
              <a:cs typeface="Times New Roman" pitchFamily="18" charset="0"/>
            </a:endParaRPr>
          </a:p>
          <a:p>
            <a:pPr>
              <a:buNone/>
            </a:pPr>
            <a:r>
              <a:rPr lang="kk-KZ" sz="2400" b="1" dirty="0">
                <a:latin typeface="Times New Roman" pitchFamily="18" charset="0"/>
                <a:cs typeface="Times New Roman" pitchFamily="18" charset="0"/>
              </a:rPr>
              <a:t>Осы көз ауруына шалдыққан, көзінің көруі төмен және де зағип жандарға көмектесу мақсатында өз  жобамжы ұсынамын.</a:t>
            </a:r>
            <a:endParaRPr lang="ru-RU" sz="2400" b="1" dirty="0">
              <a:latin typeface="Times New Roman" pitchFamily="18" charset="0"/>
              <a:cs typeface="Times New Roman" pitchFamily="18" charset="0"/>
            </a:endParaRPr>
          </a:p>
          <a:p>
            <a:pPr>
              <a:buNone/>
            </a:pPr>
            <a:r>
              <a:rPr lang="kk-KZ" sz="2400" b="1" dirty="0">
                <a:latin typeface="Times New Roman" pitchFamily="18" charset="0"/>
                <a:cs typeface="Times New Roman" pitchFamily="18" charset="0"/>
              </a:rPr>
              <a:t>		«Hope»-деп аталатын (hope ағлш – үміт) көзілдірік сол жандарға көп көмегін тигізеді.</a:t>
            </a:r>
            <a:endParaRPr lang="ru-RU" sz="2400" b="1" dirty="0">
              <a:latin typeface="Times New Roman" pitchFamily="18" charset="0"/>
              <a:cs typeface="Times New Roman" pitchFamily="18" charset="0"/>
            </a:endParaRPr>
          </a:p>
          <a:p>
            <a:pPr>
              <a:buNone/>
            </a:pPr>
            <a:r>
              <a:rPr lang="kk-KZ" sz="2400" b="1" dirty="0">
                <a:latin typeface="Times New Roman" pitchFamily="18" charset="0"/>
                <a:cs typeface="Times New Roman" pitchFamily="18" charset="0"/>
              </a:rPr>
              <a:t>		Бұл көзілдірік ARDUINO UNO базасында С++ тілінде жасақталған модель. Ол пайдаланушы көзіне киген кезде, 50 см қашықтықта кедергі кездесетін болса, ол сигнал береді. Конструкциясы карапайым: датчиктен, басқару блогынан және мотордан тұрады. Алдағы уақытта салмағын жеңілдетіп, басқа да мүмкіндіктер қосуға болады. Қазір бұл көзілдірік тек бір қызмет атқарады. Оны кез-келген жастағы адам қолдана алады. Тәжірибе барысында жақсы нәтиже берді.</a:t>
            </a:r>
            <a:endParaRPr lang="ru-RU" sz="2400" b="1" dirty="0">
              <a:latin typeface="Times New Roman" pitchFamily="18" charset="0"/>
              <a:cs typeface="Times New Roman" pitchFamily="18" charset="0"/>
            </a:endParaRPr>
          </a:p>
          <a:p>
            <a:pPr marL="0" indent="0">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07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89334" y="0"/>
            <a:ext cx="8702112" cy="6326297"/>
          </a:xfrm>
          <a:prstGeom prst="rect">
            <a:avLst/>
          </a:prstGeom>
          <a:noFill/>
          <a:ln w="9525">
            <a:noFill/>
            <a:miter lim="800000"/>
            <a:headEnd/>
            <a:tailEnd/>
          </a:ln>
          <a:effectLst/>
        </p:spPr>
      </p:pic>
      <p:sp>
        <p:nvSpPr>
          <p:cNvPr id="5" name="TextBox 4"/>
          <p:cNvSpPr txBox="1"/>
          <p:nvPr/>
        </p:nvSpPr>
        <p:spPr>
          <a:xfrm>
            <a:off x="3418449" y="6488668"/>
            <a:ext cx="4371646" cy="369332"/>
          </a:xfrm>
          <a:prstGeom prst="rect">
            <a:avLst/>
          </a:prstGeom>
          <a:noFill/>
        </p:spPr>
        <p:txBody>
          <a:bodyPr wrap="none" rtlCol="0">
            <a:spAutoFit/>
          </a:bodyPr>
          <a:lstStyle/>
          <a:p>
            <a:r>
              <a:rPr lang="en-US" b="1" dirty="0" err="1">
                <a:latin typeface="Times New Roman" pitchFamily="18" charset="0"/>
                <a:cs typeface="Times New Roman" pitchFamily="18" charset="0"/>
              </a:rPr>
              <a:t>Arduino</a:t>
            </a:r>
            <a:r>
              <a:rPr lang="en-US" b="1" dirty="0">
                <a:latin typeface="Times New Roman" pitchFamily="18" charset="0"/>
                <a:cs typeface="Times New Roman" pitchFamily="18" charset="0"/>
              </a:rPr>
              <a:t> Uno </a:t>
            </a:r>
            <a:r>
              <a:rPr lang="kk-KZ" b="1" dirty="0">
                <a:latin typeface="Times New Roman" pitchFamily="18" charset="0"/>
                <a:cs typeface="Times New Roman" pitchFamily="18" charset="0"/>
              </a:rPr>
              <a:t>базасында </a:t>
            </a:r>
            <a:r>
              <a:rPr lang="en-US" b="1" dirty="0">
                <a:latin typeface="Times New Roman" pitchFamily="18" charset="0"/>
                <a:cs typeface="Times New Roman" pitchFamily="18" charset="0"/>
              </a:rPr>
              <a:t>C++ </a:t>
            </a:r>
            <a:r>
              <a:rPr lang="kk-KZ" b="1" dirty="0">
                <a:latin typeface="Times New Roman" pitchFamily="18" charset="0"/>
                <a:cs typeface="Times New Roman" pitchFamily="18" charset="0"/>
              </a:rPr>
              <a:t> тілінде код</a:t>
            </a:r>
            <a:endParaRPr lang="ru-RU"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78B8B7-694C-4164-8320-5048C3BD8ADA}"/>
              </a:ext>
            </a:extLst>
          </p:cNvPr>
          <p:cNvSpPr>
            <a:spLocks noGrp="1"/>
          </p:cNvSpPr>
          <p:nvPr>
            <p:ph type="title"/>
          </p:nvPr>
        </p:nvSpPr>
        <p:spPr/>
        <p:txBody>
          <a:bodyPr>
            <a:normAutofit fontScale="90000"/>
          </a:bodyPr>
          <a:lstStyle/>
          <a:p>
            <a:pPr algn="ctr"/>
            <a:r>
              <a:rPr lang="kk-KZ" b="1" dirty="0">
                <a:latin typeface="Times New Roman" pitchFamily="18" charset="0"/>
                <a:cs typeface="Times New Roman" pitchFamily="18" charset="0"/>
              </a:rPr>
              <a:t>ҚОРЫТЫНДЫ</a:t>
            </a:r>
            <a:endParaRPr lang="ru-RU" b="1" dirty="0">
              <a:latin typeface="Times New Roman" pitchFamily="18" charset="0"/>
              <a:cs typeface="Times New Roman" pitchFamily="18" charset="0"/>
            </a:endParaRPr>
          </a:p>
        </p:txBody>
      </p:sp>
      <p:sp>
        <p:nvSpPr>
          <p:cNvPr id="3" name="Прямоугольник 2"/>
          <p:cNvSpPr/>
          <p:nvPr/>
        </p:nvSpPr>
        <p:spPr>
          <a:xfrm>
            <a:off x="984067" y="1999515"/>
            <a:ext cx="10565508" cy="3170099"/>
          </a:xfrm>
          <a:prstGeom prst="rect">
            <a:avLst/>
          </a:prstGeom>
        </p:spPr>
        <p:txBody>
          <a:bodyPr wrap="square">
            <a:spAutoFit/>
          </a:bodyPr>
          <a:lstStyle/>
          <a:p>
            <a:r>
              <a:rPr lang="en-US" b="1" dirty="0">
                <a:solidFill>
                  <a:srgbClr val="333333"/>
                </a:solidFill>
                <a:latin typeface="Times New Roman" pitchFamily="18" charset="0"/>
                <a:cs typeface="Times New Roman" pitchFamily="18" charset="0"/>
              </a:rPr>
              <a:t>	</a:t>
            </a:r>
            <a:r>
              <a:rPr lang="kk-KZ" sz="2000" b="1" dirty="0">
                <a:latin typeface="Times New Roman" pitchFamily="18" charset="0"/>
                <a:cs typeface="Times New Roman" pitchFamily="18" charset="0"/>
              </a:rPr>
              <a:t>Көз мүгедектігі бар азаматтардың кей­де құрал-жабдықтары істен шығып жататындығын естиміз. Бір нүктеге қадалған олардың көңілі қай кезде де пәс екенін ескерсек, өз алдына емін-еркін қозғалып, жарық дүниені сезіне алмауы тіптен қиындық туғызады. Бүгінде көру қабілеті бұзылған адамдар саны жылдан-жылға артып келеді. </a:t>
            </a:r>
            <a:r>
              <a:rPr lang="ru-RU" sz="2000" b="1" dirty="0" err="1">
                <a:latin typeface="Times New Roman" pitchFamily="18" charset="0"/>
                <a:cs typeface="Times New Roman" pitchFamily="18" charset="0"/>
              </a:rPr>
              <a:t>Өкінішке қарай, олардың көбінің сырқаты емдеуге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келмейді</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Оның үстіне </a:t>
            </a:r>
            <a:r>
              <a:rPr lang="ru-RU" sz="2000" b="1" dirty="0">
                <a:latin typeface="Times New Roman" pitchFamily="18" charset="0"/>
                <a:cs typeface="Times New Roman" pitchFamily="18" charset="0"/>
              </a:rPr>
              <a:t>компьютер мен </a:t>
            </a:r>
            <a:r>
              <a:rPr lang="ru-RU" sz="2000" b="1" dirty="0" err="1">
                <a:latin typeface="Times New Roman" pitchFamily="18" charset="0"/>
                <a:cs typeface="Times New Roman" pitchFamily="18" charset="0"/>
              </a:rPr>
              <a:t>түрлі смартфондарға шүйліккен жастардың күніге жанары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суалып</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барады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Технологияға негізделген</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қоғамда телефоннан</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көзге зиянды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аппараттардан</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жырақ тіршілік</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ету</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мүмкін емес</a:t>
            </a:r>
            <a:r>
              <a:rPr lang="ru-RU" sz="2000" b="1" dirty="0">
                <a:latin typeface="Times New Roman" pitchFamily="18" charset="0"/>
                <a:cs typeface="Times New Roman" pitchFamily="18" charset="0"/>
              </a:rPr>
              <a:t>. </a:t>
            </a:r>
            <a:r>
              <a:rPr lang="kk-KZ" sz="2000" b="1" dirty="0">
                <a:latin typeface="Times New Roman" pitchFamily="18" charset="0"/>
                <a:cs typeface="Times New Roman" pitchFamily="18" charset="0"/>
              </a:rPr>
              <a:t>Демек бұл бағытта өнертапқыштардың тағы бір жаңалығы қажет-ақ. Әйтпесе, болашақта көзілдіріксіз көшеде жүре алмайтын жағдайға жетеміз.</a:t>
            </a:r>
            <a:endParaRPr lang="ru-RU" sz="2000" b="1" dirty="0">
              <a:latin typeface="Times New Roman" pitchFamily="18" charset="0"/>
              <a:cs typeface="Times New Roman" pitchFamily="18" charset="0"/>
            </a:endParaRPr>
          </a:p>
          <a:p>
            <a:r>
              <a:rPr lang="kk-KZ" sz="2000" b="1" dirty="0">
                <a:latin typeface="Times New Roman" pitchFamily="18" charset="0"/>
                <a:cs typeface="Times New Roman" pitchFamily="18" charset="0"/>
              </a:rPr>
              <a:t>Осы орайда менің жобам көп мәселені шешеді деп ойлаймын.</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88259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a:solidFill>
                  <a:schemeClr val="tx1"/>
                </a:solidFill>
                <a:latin typeface="Times New Roman" pitchFamily="18" charset="0"/>
                <a:cs typeface="Times New Roman" pitchFamily="18" charset="0"/>
              </a:rPr>
              <a:t>Ұсыныс</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marL="0" indent="0">
              <a:buNone/>
            </a:pPr>
            <a:r>
              <a:rPr lang="kk-KZ" b="1" dirty="0">
                <a:latin typeface="Times New Roman" pitchFamily="18" charset="0"/>
                <a:cs typeface="Times New Roman" pitchFamily="18" charset="0"/>
              </a:rPr>
              <a:t> 	Жасалынған жоба прототипін көзілдірік өндірушілерге және зағип жандарды қолдау орталықтарына ұсынамын</a:t>
            </a:r>
          </a:p>
          <a:p>
            <a:pPr marL="457200" lvl="1" indent="0">
              <a:buNone/>
            </a:pPr>
            <a:endParaRPr lang="ru-RU" dirty="0"/>
          </a:p>
        </p:txBody>
      </p:sp>
      <p:sp>
        <p:nvSpPr>
          <p:cNvPr id="4" name="Прямоугольник 3">
            <a:extLst>
              <a:ext uri="{FF2B5EF4-FFF2-40B4-BE49-F238E27FC236}">
                <a16:creationId xmlns:a16="http://schemas.microsoft.com/office/drawing/2014/main" id="{042F0F97-9CE9-4AA5-9B8A-98A9C4F6DDA8}"/>
              </a:ext>
            </a:extLst>
          </p:cNvPr>
          <p:cNvSpPr/>
          <p:nvPr/>
        </p:nvSpPr>
        <p:spPr>
          <a:xfrm>
            <a:off x="4819561" y="3371488"/>
            <a:ext cx="2552878" cy="646331"/>
          </a:xfrm>
          <a:prstGeom prst="rect">
            <a:avLst/>
          </a:prstGeom>
        </p:spPr>
        <p:txBody>
          <a:bodyPr wrap="none">
            <a:spAutoFit/>
          </a:bodyPr>
          <a:lstStyle/>
          <a:p>
            <a:r>
              <a:rPr lang="kk-KZ" sz="3600" b="1" dirty="0">
                <a:latin typeface="Times New Roman" pitchFamily="18" charset="0"/>
                <a:cs typeface="Times New Roman" pitchFamily="18" charset="0"/>
              </a:rPr>
              <a:t>Жаңалығы</a:t>
            </a:r>
            <a:endParaRPr lang="ru-RU" sz="3600" dirty="0"/>
          </a:p>
        </p:txBody>
      </p:sp>
      <p:sp>
        <p:nvSpPr>
          <p:cNvPr id="5" name="Прямоугольник 4">
            <a:extLst>
              <a:ext uri="{FF2B5EF4-FFF2-40B4-BE49-F238E27FC236}">
                <a16:creationId xmlns:a16="http://schemas.microsoft.com/office/drawing/2014/main" id="{EC8A1EFC-06CB-44AE-8264-68B99409CC2F}"/>
              </a:ext>
            </a:extLst>
          </p:cNvPr>
          <p:cNvSpPr/>
          <p:nvPr/>
        </p:nvSpPr>
        <p:spPr>
          <a:xfrm>
            <a:off x="1173707" y="4635726"/>
            <a:ext cx="9939947" cy="1384995"/>
          </a:xfrm>
          <a:prstGeom prst="rect">
            <a:avLst/>
          </a:prstGeom>
        </p:spPr>
        <p:txBody>
          <a:bodyPr wrap="square">
            <a:spAutoFit/>
          </a:bodyPr>
          <a:lstStyle/>
          <a:p>
            <a:pPr>
              <a:buNone/>
            </a:pPr>
            <a:r>
              <a:rPr lang="ru-RU" sz="2800" b="1" dirty="0">
                <a:latin typeface="Times New Roman" pitchFamily="18" charset="0"/>
                <a:cs typeface="Times New Roman" pitchFamily="18" charset="0"/>
              </a:rPr>
              <a:t>	«</a:t>
            </a:r>
            <a:r>
              <a:rPr lang="en-US" sz="2800" b="1" dirty="0">
                <a:latin typeface="Times New Roman" pitchFamily="18" charset="0"/>
                <a:cs typeface="Times New Roman" pitchFamily="18" charset="0"/>
              </a:rPr>
              <a:t>HOPE</a:t>
            </a:r>
            <a:r>
              <a:rPr lang="ru-RU" sz="2800" b="1"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kk-KZ" sz="2800" b="1" dirty="0">
                <a:latin typeface="Times New Roman" pitchFamily="18" charset="0"/>
                <a:cs typeface="Times New Roman" pitchFamily="18" charset="0"/>
              </a:rPr>
              <a:t>көзілдірігін ұсыну арқылы көптеген мәселелердің шешімін табу және зағип жандарға үміт сыйлау.</a:t>
            </a:r>
            <a:endParaRPr lang="ru-RU" sz="2800" b="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580</Words>
  <Application>Microsoft Office PowerPoint</Application>
  <PresentationFormat>Широкоэкранный</PresentationFormat>
  <Paragraphs>42</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«HOPE» көзілдірігі</vt:lpstr>
      <vt:lpstr>Ғылыми жұмыстың мақсаты:  «Hope» көзілдірігі көмегімен зағип және көзі нашар көретін адамдарға көмектесу</vt:lpstr>
      <vt:lpstr>Көздің көруін нашарлататын факторлар  </vt:lpstr>
      <vt:lpstr>Презентация PowerPoint</vt:lpstr>
      <vt:lpstr>Презентация PowerPoint</vt:lpstr>
      <vt:lpstr> «HOPE» көзілдірігі</vt:lpstr>
      <vt:lpstr>Презентация PowerPoint</vt:lpstr>
      <vt:lpstr>ҚОРЫТЫНДЫ</vt:lpstr>
      <vt:lpstr>Ұсыныс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Марина Маркасьян</dc:creator>
  <cp:lastModifiedBy>Mektep Mugalim</cp:lastModifiedBy>
  <cp:revision>22</cp:revision>
  <dcterms:created xsi:type="dcterms:W3CDTF">2023-02-11T09:14:43Z</dcterms:created>
  <dcterms:modified xsi:type="dcterms:W3CDTF">2024-01-18T11:30:44Z</dcterms:modified>
</cp:coreProperties>
</file>