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rAngAx val="1"/>
    </c:view3D>
    <c:plotArea>
      <c:layout>
        <c:manualLayout>
          <c:layoutTarget val="inner"/>
          <c:xMode val="edge"/>
          <c:yMode val="edge"/>
          <c:x val="2.5482389060725523E-2"/>
          <c:y val="4.1050286505901916E-2"/>
          <c:w val="0.61142047735985949"/>
          <c:h val="0.932387763402043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Лист1!$A$2:$A$9</c:f>
              <c:strCache>
                <c:ptCount val="8"/>
                <c:pt idx="0">
                  <c:v> патриотизм мен азаматтық  тәрбие</c:v>
                </c:pt>
                <c:pt idx="1">
                  <c:v>рухани адамгершілік тәрбие</c:v>
                </c:pt>
                <c:pt idx="2">
                  <c:v>ұлттық тәрбие</c:v>
                </c:pt>
                <c:pt idx="3">
                  <c:v>отбасылық тәрбие</c:v>
                </c:pt>
                <c:pt idx="4">
                  <c:v>еңбек, экономика, экология тәрбиесі</c:v>
                </c:pt>
                <c:pt idx="5">
                  <c:v>көпмәдениетті, көркем эстетика</c:v>
                </c:pt>
                <c:pt idx="6">
                  <c:v>зияткерлік, ақпараттық мәдениет тәрбие</c:v>
                </c:pt>
                <c:pt idx="7">
                  <c:v>мінез-құлық тәрбиесіне тәрбиелеу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26</c:v>
                </c:pt>
                <c:pt idx="1">
                  <c:v>12</c:v>
                </c:pt>
                <c:pt idx="2">
                  <c:v>8</c:v>
                </c:pt>
                <c:pt idx="3">
                  <c:v>7</c:v>
                </c:pt>
                <c:pt idx="4">
                  <c:v>5</c:v>
                </c:pt>
                <c:pt idx="5">
                  <c:v>2</c:v>
                </c:pt>
                <c:pt idx="6">
                  <c:v>5</c:v>
                </c:pt>
                <c:pt idx="7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538938660273502"/>
          <c:y val="1.7720642437934515E-4"/>
          <c:w val="0.35896121512279"/>
          <c:h val="0.9853344571617729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сыныптағы балалар саны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21</c:v>
                </c:pt>
                <c:pt idx="6">
                  <c:v>15</c:v>
                </c:pt>
                <c:pt idx="7">
                  <c:v>22</c:v>
                </c:pt>
                <c:pt idx="8">
                  <c:v>24</c:v>
                </c:pt>
                <c:pt idx="9">
                  <c:v>13</c:v>
                </c:pt>
                <c:pt idx="10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тәрбие сағаттарына қатысқандар саны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21</c:v>
                </c:pt>
                <c:pt idx="6">
                  <c:v>15</c:v>
                </c:pt>
                <c:pt idx="7">
                  <c:v>22</c:v>
                </c:pt>
                <c:pt idx="8">
                  <c:v>24</c:v>
                </c:pt>
                <c:pt idx="9">
                  <c:v>13</c:v>
                </c:pt>
                <c:pt idx="10">
                  <c:v>14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сынып сағаттарына қатысқандар саны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22</c:v>
                </c:pt>
                <c:pt idx="1">
                  <c:v>23</c:v>
                </c:pt>
                <c:pt idx="2">
                  <c:v>24</c:v>
                </c:pt>
                <c:pt idx="3">
                  <c:v>24</c:v>
                </c:pt>
                <c:pt idx="4">
                  <c:v>24</c:v>
                </c:pt>
                <c:pt idx="5">
                  <c:v>21</c:v>
                </c:pt>
                <c:pt idx="6">
                  <c:v>15</c:v>
                </c:pt>
                <c:pt idx="7">
                  <c:v>22</c:v>
                </c:pt>
                <c:pt idx="8">
                  <c:v>24</c:v>
                </c:pt>
                <c:pt idx="9">
                  <c:v>13</c:v>
                </c:pt>
                <c:pt idx="10">
                  <c:v>14</c:v>
                </c:pt>
              </c:numCache>
            </c:numRef>
          </c:val>
        </c:ser>
        <c:shape val="cylinder"/>
        <c:axId val="111374720"/>
        <c:axId val="111376256"/>
        <c:axId val="0"/>
      </c:bar3DChart>
      <c:catAx>
        <c:axId val="111374720"/>
        <c:scaling>
          <c:orientation val="minMax"/>
        </c:scaling>
        <c:axPos val="b"/>
        <c:tickLblPos val="nextTo"/>
        <c:crossAx val="111376256"/>
        <c:crosses val="autoZero"/>
        <c:auto val="1"/>
        <c:lblAlgn val="ctr"/>
        <c:lblOffset val="100"/>
      </c:catAx>
      <c:valAx>
        <c:axId val="111376256"/>
        <c:scaling>
          <c:orientation val="minMax"/>
        </c:scaling>
        <c:axPos val="l"/>
        <c:majorGridlines/>
        <c:numFmt formatCode="General" sourceLinked="1"/>
        <c:tickLblPos val="nextTo"/>
        <c:crossAx val="11137472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2055010980770301E-2"/>
          <c:y val="4.1224755700325681E-2"/>
          <c:w val="0.69963375113825077"/>
          <c:h val="0.6943658980738164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тәрбие сағат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сынып сағат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1</c:v>
                </c:pt>
                <c:pt idx="6">
                  <c:v>3</c:v>
                </c:pt>
                <c:pt idx="7">
                  <c:v>4</c:v>
                </c:pt>
                <c:pt idx="8">
                  <c:v>7</c:v>
                </c:pt>
                <c:pt idx="9">
                  <c:v>3</c:v>
                </c:pt>
                <c:pt idx="10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</c:ser>
        <c:axId val="150249856"/>
        <c:axId val="150251392"/>
      </c:barChart>
      <c:catAx>
        <c:axId val="150249856"/>
        <c:scaling>
          <c:orientation val="minMax"/>
        </c:scaling>
        <c:axPos val="b"/>
        <c:tickLblPos val="nextTo"/>
        <c:crossAx val="150251392"/>
        <c:crosses val="autoZero"/>
        <c:auto val="1"/>
        <c:lblAlgn val="ctr"/>
        <c:lblOffset val="100"/>
      </c:catAx>
      <c:valAx>
        <c:axId val="150251392"/>
        <c:scaling>
          <c:orientation val="minMax"/>
        </c:scaling>
        <c:axPos val="l"/>
        <c:majorGridlines/>
        <c:numFmt formatCode="General" sourceLinked="1"/>
        <c:tickLblPos val="nextTo"/>
        <c:crossAx val="15024985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6148468048636753"/>
          <c:y val="0.84193032233504062"/>
          <c:w val="0.22490987733676149"/>
          <c:h val="0.1249618640083099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қыркүйекте сабақтан қалғандар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10</c:v>
                </c:pt>
                <c:pt idx="5">
                  <c:v>3</c:v>
                </c:pt>
                <c:pt idx="6">
                  <c:v>9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қазанда сабақтан қалғандар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8</c:v>
                </c:pt>
                <c:pt idx="6">
                  <c:v>6</c:v>
                </c:pt>
                <c:pt idx="7">
                  <c:v>5</c:v>
                </c:pt>
                <c:pt idx="8">
                  <c:v>9</c:v>
                </c:pt>
                <c:pt idx="9">
                  <c:v>5</c:v>
                </c:pt>
                <c:pt idx="10">
                  <c:v>7</c:v>
                </c:pt>
              </c:numCache>
            </c:numRef>
          </c:val>
        </c:ser>
        <c:axId val="153929600"/>
        <c:axId val="153931136"/>
      </c:barChart>
      <c:catAx>
        <c:axId val="153929600"/>
        <c:scaling>
          <c:orientation val="minMax"/>
        </c:scaling>
        <c:axPos val="b"/>
        <c:tickLblPos val="nextTo"/>
        <c:crossAx val="153931136"/>
        <c:crosses val="autoZero"/>
        <c:auto val="1"/>
        <c:lblAlgn val="ctr"/>
        <c:lblOffset val="100"/>
      </c:catAx>
      <c:valAx>
        <c:axId val="153931136"/>
        <c:scaling>
          <c:orientation val="minMax"/>
        </c:scaling>
        <c:axPos val="l"/>
        <c:majorGridlines/>
        <c:numFmt formatCode="General" sourceLinked="1"/>
        <c:tickLblPos val="nextTo"/>
        <c:crossAx val="15392960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66554073597943164"/>
          <c:y val="0.66003812252491523"/>
          <c:w val="0.33275858374846062"/>
          <c:h val="0.26464609003356365"/>
        </c:manualLayout>
      </c:layout>
      <c:txPr>
        <a:bodyPr/>
        <a:lstStyle/>
        <a:p>
          <a:pPr>
            <a:defRPr>
              <a:solidFill>
                <a:srgbClr val="FF0000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қыркүйек сабақтан кешіккендер көрсеткіші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  <c:pt idx="8">
                  <c:v>6</c:v>
                </c:pt>
                <c:pt idx="9">
                  <c:v>3</c:v>
                </c:pt>
                <c:pt idx="10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қазан сабақтан кешіккендер көрсеткіші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</c:v>
                </c:pt>
                <c:pt idx="8">
                  <c:v>6</c:v>
                </c:pt>
                <c:pt idx="9">
                  <c:v>3</c:v>
                </c:pt>
                <c:pt idx="10">
                  <c:v>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</c:v>
                </c:pt>
                <c:pt idx="1">
                  <c:v>2 сынып</c:v>
                </c:pt>
                <c:pt idx="2">
                  <c:v>3 сынып</c:v>
                </c:pt>
                <c:pt idx="3">
                  <c:v>4 сынып</c:v>
                </c:pt>
                <c:pt idx="4">
                  <c:v>5 сынып</c:v>
                </c:pt>
                <c:pt idx="5">
                  <c:v>6 сынып</c:v>
                </c:pt>
                <c:pt idx="6">
                  <c:v>7 сынып</c:v>
                </c:pt>
                <c:pt idx="7">
                  <c:v>8 сынып</c:v>
                </c:pt>
                <c:pt idx="8">
                  <c:v>9 сынып</c:v>
                </c:pt>
                <c:pt idx="9">
                  <c:v>10 сынып</c:v>
                </c:pt>
                <c:pt idx="10">
                  <c:v>11 сынып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</c:ser>
        <c:axId val="154023424"/>
        <c:axId val="155502848"/>
      </c:barChart>
      <c:catAx>
        <c:axId val="154023424"/>
        <c:scaling>
          <c:orientation val="minMax"/>
        </c:scaling>
        <c:axPos val="b"/>
        <c:tickLblPos val="nextTo"/>
        <c:crossAx val="155502848"/>
        <c:crosses val="autoZero"/>
        <c:auto val="1"/>
        <c:lblAlgn val="ctr"/>
        <c:lblOffset val="100"/>
      </c:catAx>
      <c:valAx>
        <c:axId val="155502848"/>
        <c:scaling>
          <c:orientation val="minMax"/>
        </c:scaling>
        <c:axPos val="l"/>
        <c:majorGridlines/>
        <c:numFmt formatCode="General" sourceLinked="1"/>
        <c:tickLblPos val="nextTo"/>
        <c:crossAx val="154023424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7486903422786515"/>
          <c:y val="0.62184718766831726"/>
          <c:w val="0.32172960522791844"/>
          <c:h val="0.3660774064479727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11174370564790512"/>
          <c:y val="0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234567901234569E-2"/>
          <c:y val="0.17865835076332784"/>
          <c:w val="0.57991664236414953"/>
          <c:h val="0.791124592025116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І-тоқсан бойынша қатысқан ата-аналар</c:v>
                </c:pt>
              </c:strCache>
            </c:strRef>
          </c:tx>
          <c:cat>
            <c:strRef>
              <c:f>Лист1!$A$2:$A$12</c:f>
              <c:strCache>
                <c:ptCount val="11"/>
                <c:pt idx="0">
                  <c:v>1 сынып-5</c:v>
                </c:pt>
                <c:pt idx="1">
                  <c:v>2 сынып-7</c:v>
                </c:pt>
                <c:pt idx="2">
                  <c:v>3 сынып-5</c:v>
                </c:pt>
                <c:pt idx="3">
                  <c:v>4 сынып-3</c:v>
                </c:pt>
                <c:pt idx="4">
                  <c:v>5 сынып-2</c:v>
                </c:pt>
                <c:pt idx="5">
                  <c:v>6 сынып-5</c:v>
                </c:pt>
                <c:pt idx="6">
                  <c:v>7 сынып-2</c:v>
                </c:pt>
                <c:pt idx="7">
                  <c:v>8 сынып-4</c:v>
                </c:pt>
                <c:pt idx="8">
                  <c:v>9 сынып-4</c:v>
                </c:pt>
                <c:pt idx="9">
                  <c:v>10 сынып-2</c:v>
                </c:pt>
                <c:pt idx="10">
                  <c:v>11 сынып-1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5</c:v>
                </c:pt>
                <c:pt idx="1">
                  <c:v>7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4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97160290631166"/>
          <c:y val="0.11645206422495813"/>
          <c:w val="0.19354569758195442"/>
          <c:h val="0.6872902520457050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0.39613</cdr:x>
      <cdr:y>0.32599</cdr:y>
    </cdr:from>
    <cdr:to>
      <cdr:x>0.47535</cdr:x>
      <cdr:y>0.3939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14710" y="1714512"/>
          <a:ext cx="642942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k-KZ" sz="1200" dirty="0" smtClean="0"/>
            <a:t>26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0.28169</cdr:x>
      <cdr:y>0.76064</cdr:y>
    </cdr:from>
    <cdr:to>
      <cdr:x>0.34331</cdr:x>
      <cdr:y>0.80139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86016" y="4000528"/>
          <a:ext cx="500066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k-KZ" sz="1200" dirty="0" smtClean="0"/>
            <a:t>12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0.17707</cdr:x>
      <cdr:y>0.61123</cdr:y>
    </cdr:from>
    <cdr:to>
      <cdr:x>0.21228</cdr:x>
      <cdr:y>0.66556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00198" y="3214710"/>
          <a:ext cx="298317" cy="285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8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0.11804</cdr:x>
      <cdr:y>0.24449</cdr:y>
    </cdr:from>
    <cdr:to>
      <cdr:x>0.18847</cdr:x>
      <cdr:y>0.3124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00132" y="1285884"/>
          <a:ext cx="596720" cy="35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5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0.09275</cdr:x>
      <cdr:y>0.40749</cdr:y>
    </cdr:from>
    <cdr:to>
      <cdr:x>0.13676</cdr:x>
      <cdr:y>0.4754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85818" y="2143140"/>
          <a:ext cx="37287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7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0.16863</cdr:x>
      <cdr:y>0.14941</cdr:y>
    </cdr:from>
    <cdr:to>
      <cdr:x>0.23905</cdr:x>
      <cdr:y>0.2309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28760" y="785818"/>
          <a:ext cx="596635" cy="428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k-KZ" sz="1200" dirty="0"/>
            <a:t>2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0.25295</cdr:x>
      <cdr:y>0.13583</cdr:y>
    </cdr:from>
    <cdr:to>
      <cdr:x>0.29697</cdr:x>
      <cdr:y>0.20374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43140" y="714380"/>
          <a:ext cx="372960" cy="357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5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0.01686</cdr:x>
      <cdr:y>0.01358</cdr:y>
    </cdr:from>
    <cdr:to>
      <cdr:x>0.3457</cdr:x>
      <cdr:y>0.06791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42876" y="71438"/>
          <a:ext cx="278608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err="1" smtClean="0"/>
            <a:t>Барлы</a:t>
          </a:r>
          <a:r>
            <a:rPr lang="kk-KZ" sz="1100" dirty="0" smtClean="0"/>
            <a:t>қ өткізілген шаралар 65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0.11404</cdr:x>
      <cdr:y>0.85897</cdr:y>
    </cdr:from>
    <cdr:to>
      <cdr:x>0.89474</cdr:x>
      <cdr:y>0.98718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28694" y="4786346"/>
          <a:ext cx="63579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І- тоқсан бойынша 88 ата-ана қатысы болу керек</a:t>
          </a:r>
        </a:p>
        <a:p xmlns:a="http://schemas.openxmlformats.org/drawingml/2006/main"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Қатысқан ата-ана саны 41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888CD-6C07-4328-99D0-7635D6B6C684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48730-22FC-4F03-8251-B3752A77E0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357166"/>
            <a:ext cx="7743852" cy="1957400"/>
          </a:xfrm>
        </p:spPr>
        <p:txBody>
          <a:bodyPr>
            <a:normAutofit/>
          </a:bodyPr>
          <a:lstStyle/>
          <a:p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2022-2023 оқу жылындағы</a:t>
            </a:r>
            <a:b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І-тоқсан бойынша тәрбие жұмысының қорытындысы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4786322"/>
            <a:ext cx="6172200" cy="1371600"/>
          </a:xfrm>
        </p:spPr>
        <p:txBody>
          <a:bodyPr>
            <a:normAutofit/>
          </a:bodyPr>
          <a:lstStyle/>
          <a:p>
            <a:r>
              <a:rPr lang="kk-K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ДТЖО м.а. М.Догалова</a:t>
            </a:r>
            <a:endParaRPr lang="ru-RU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3116"/>
            <a:ext cx="3571900" cy="222566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 тұжырымдамалық негіздеріне сәйкес 8 бағыт бойынша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14942" y="214290"/>
            <a:ext cx="3579119" cy="8109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«Қазақстан патриотизм мен азаматтықты тәрбиелеу, құқықтық тәрбие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214942" y="1000108"/>
            <a:ext cx="3579118" cy="6306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 адамгершілік тәрбие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1714488"/>
            <a:ext cx="3500462" cy="7143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тәрбие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14942" y="2500306"/>
            <a:ext cx="3500462" cy="7130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14942" y="3214686"/>
            <a:ext cx="3500462" cy="83712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экологиялық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14942" y="4071942"/>
            <a:ext cx="3500462" cy="78561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Көпмәдениетті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14942" y="5715016"/>
            <a:ext cx="3500462" cy="8109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Мінез құлық мәдениетіне тәрбиелеу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14942" y="4857760"/>
            <a:ext cx="3500462" cy="8109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 тәрбие, ақпараттық мәдениетті тәрбиелеу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1142984"/>
          <a:ext cx="8472518" cy="5259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290" y="428604"/>
            <a:ext cx="621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І- тоқсан тәрбиенің 8 бағыты бойынша жасалынған жұмыстар.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қушылардың шараларға қатысы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2976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Мектеп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оқушылардың шараларға </a:t>
            </a:r>
            <a:r>
              <a:rPr lang="ru-RU" dirty="0" err="1" smtClean="0"/>
              <a:t>қ</a:t>
            </a:r>
            <a:r>
              <a:rPr lang="ru-RU" dirty="0" err="1" smtClean="0"/>
              <a:t>атысы </a:t>
            </a:r>
            <a:r>
              <a:rPr lang="ru-RU" dirty="0" smtClean="0"/>
              <a:t>100%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Сынып жетекшілердің өткізген сынып сағаттары мен тәрбие сағаттары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57158" y="1071546"/>
          <a:ext cx="7467600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Оқушылардың сабаққа қатысы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686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/>
          </a:bodyPr>
          <a:lstStyle/>
          <a:p>
            <a:pPr algn="ctr"/>
            <a:r>
              <a:rPr lang="kk-K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Сабақтан кешіккен оқушылардың көрсеткіші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“Ашық  есік” күнінің қортындысы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28596" y="928670"/>
          <a:ext cx="8143932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талдау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115328" cy="5259530"/>
          </a:xfrm>
        </p:spPr>
        <p:txBody>
          <a:bodyPr/>
          <a:lstStyle/>
          <a:p>
            <a:endParaRPr lang="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85786" y="1285860"/>
            <a:ext cx="3929090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" smtClean="0"/>
          </a:p>
        </p:txBody>
      </p:sp>
      <p:sp>
        <p:nvSpPr>
          <p:cNvPr id="10" name="TextBox 9"/>
          <p:cNvSpPr txBox="1"/>
          <p:nvPr/>
        </p:nvSpPr>
        <p:spPr>
          <a:xfrm>
            <a:off x="500034" y="1285860"/>
            <a:ext cx="4429156" cy="68505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жақсы жағы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Сынып сағаттар өткізіліп тұруы.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628" y="1285860"/>
            <a:ext cx="3786214" cy="12777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– әлсіз жағы</a:t>
            </a:r>
          </a:p>
          <a:p>
            <a:pPr lvl="0">
              <a:lnSpc>
                <a:spcPct val="107000"/>
              </a:lnSpc>
            </a:pP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Оқушылардың шараларға белсенділік танытпауы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3071810"/>
            <a:ext cx="4286280" cy="187051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– мүмкіндігі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сабаққа қатысы мен кешіккен оқушыларды қадағалау;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Рейд уақытылы өткізілуі;</a:t>
            </a: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Ашық есік күніне ата-аналардың бесленді қатысуын қадағалау.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628" y="3071810"/>
            <a:ext cx="3500462" cy="98142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– қауіпі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Times New Roman" panose="02020603050405020304" pitchFamily="18" charset="0"/>
              <a:buChar char="-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Тәрбие сағаттарының уақытылы өтпеуі.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3360</TotalTime>
  <Words>172</Words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2022-2023 оқу жылындағы  І-тоқсан бойынша тәрбие жұмысының қорытындысы</vt:lpstr>
      <vt:lpstr>Тәрбие тұжырымдамалық негіздеріне сәйкес 8 бағыт бойынша  </vt:lpstr>
      <vt:lpstr>Слайд 3</vt:lpstr>
      <vt:lpstr>Оқушылардың шараларға қатысы</vt:lpstr>
      <vt:lpstr>Сынып жетекшілердің өткізген сынып сағаттары мен тәрбие сағаттары</vt:lpstr>
      <vt:lpstr>Оқушылардың сабаққа қатысы</vt:lpstr>
      <vt:lpstr>Сабақтан кешіккен оқушылардың көрсеткіші</vt:lpstr>
      <vt:lpstr>“Ашық  есік” күнінің қортындысы</vt:lpstr>
      <vt:lpstr>SWOT талдау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2022-2023 оқу жылындағы  І-тоқсан бойынша тәрбие жұмысының қорытындысы</dc:title>
  <dc:creator>Lenovo</dc:creator>
  <cp:lastModifiedBy>Lenovo</cp:lastModifiedBy>
  <cp:revision>94</cp:revision>
  <dcterms:created xsi:type="dcterms:W3CDTF">2022-10-30T10:34:27Z</dcterms:created>
  <dcterms:modified xsi:type="dcterms:W3CDTF">2022-11-17T04:03:59Z</dcterms:modified>
</cp:coreProperties>
</file>